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49"/>
  </p:notesMasterIdLst>
  <p:sldIdLst>
    <p:sldId id="256" r:id="rId3"/>
    <p:sldId id="257" r:id="rId4"/>
    <p:sldId id="258" r:id="rId5"/>
    <p:sldId id="259" r:id="rId6"/>
    <p:sldId id="260" r:id="rId7"/>
    <p:sldId id="261"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301" r:id="rId45"/>
    <p:sldId id="302" r:id="rId46"/>
    <p:sldId id="303" r:id="rId47"/>
    <p:sldId id="304" r:id="rId48"/>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L="457200"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L="914400"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L="1371600"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L="1828800"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L="2286000"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L="2743200"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L="3200400"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L="3657600"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376" autoAdjust="0"/>
  </p:normalViewPr>
  <p:slideViewPr>
    <p:cSldViewPr snapToGrid="0">
      <p:cViewPr varScale="1">
        <p:scale>
          <a:sx n="74" d="100"/>
          <a:sy n="74" d="100"/>
        </p:scale>
        <p:origin x="317" y="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25.08.2026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dirty="0">
                <a:solidFill>
                  <a:srgbClr val="000000"/>
                </a:solidFill>
              </a:rPr>
              <a:t>Hello everyone, welcome to today's sharing. As the digital wave sweeps across the globe, enterprise application development is facing unprecedented challenges and opportunities. Today, I will introduce to you a revolutionary product—</a:t>
            </a:r>
            <a:r>
              <a:rPr lang="en-US" sz="1400" b="0" i="0" u="none" strike="noStrike" dirty="0" err="1">
                <a:solidFill>
                  <a:srgbClr val="000000"/>
                </a:solidFill>
              </a:rPr>
              <a:t>WebBuilder</a:t>
            </a:r>
            <a:r>
              <a:rPr lang="en-US" sz="1400" b="0" i="0" u="none" strike="noStrike" dirty="0">
                <a:solidFill>
                  <a:srgbClr val="000000"/>
                </a:solidFill>
              </a:rPr>
              <a:t>, which will lead us into a new era of AI-driven enterprise application development.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zh-CN" altLang="zh-CN" dirty="0"/>
              <a:t>The core value of WebBuilder lies in delivering a revolutionary experience for developers. It significantly boosts development efficiency through intelligent tools and automated workflows; ensures application quality via standardized processes and high‑quality code; meanwhile, it effectively cuts development costs and enhances system scalability with its modular architecture.</a:t>
            </a: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power of WebBuilder lies in its three core functional modules: a powerful integrated development environment, AI-driven intelligent generation of modules and code, and the ability to automatically adapt to all terminal devices. Next, we will analyze them one by one.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dirty="0">
                <a:solidFill>
                  <a:srgbClr val="000000"/>
                </a:solidFill>
              </a:rPr>
              <a:t>First is its IDE. This browser-based development environment allows you to start working anytime, anywhere. It has a rich component library and a visual designer, making interface design as simple as building blocks. More importantly, it supports one-click publishing, which greatly simplifies the deployment process.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dirty="0">
                <a:solidFill>
                  <a:srgbClr val="000000"/>
                </a:solidFill>
              </a:rPr>
              <a:t>The second core feature, also a highlight of </a:t>
            </a:r>
            <a:r>
              <a:rPr lang="en-US" sz="1400" b="0" i="0" u="none" strike="noStrike" dirty="0" err="1">
                <a:solidFill>
                  <a:srgbClr val="000000"/>
                </a:solidFill>
              </a:rPr>
              <a:t>WebBuilder</a:t>
            </a:r>
            <a:r>
              <a:rPr lang="en-US" sz="1400" b="0" i="0" u="none" strike="noStrike" dirty="0">
                <a:solidFill>
                  <a:srgbClr val="000000"/>
                </a:solidFill>
              </a:rPr>
              <a:t>, is AI-based module and code auto-generation. It can understand your requirements, automatically generate standardized code and modules, which not only unifies development specifications but also frees developers from repetitive work, allowing them to focus on more valuable business innovation.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third function is automatic adaptation to all terminal devices. Thanks to advanced responsive design technology, you only need to develop once, and the application can run perfectly on various devices such as desktops, mobile phones, tablets, and even WeChat and mini-programs. This not only saves a lot of development resources, but also ensures the consistency of user experience.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After learning about the main features of WebBuilder, let's now delve into its core and analyze in detail WebBuilder's powerful AI capabilities to see how it subverts traditional development models.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WebBuilder's AI capabilities bring a new development paradigm. You can tell the AI what you want in natural language, and it can understand and generate the corresponding functions and code. Even smarter, this AI model can keep learning and optimizing to provide you with increasingly accurate personalized services.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Behind all these powerful capabilities is WebBuilder's unique XWL technical architecture. XWL is a declarative language that allows developers to focus only on "what to do", leaving the complex work of "how to do it" to AI. This approach not only makes the code more readable and maintainable, but also gives the system extremely high scalability.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So, how exactly does AI work? The entire process is clear and efficient: First, AI understands your requirements; then, it generates the corresponding XWL modules; next, it compiles the modules into efficient front-end and back-end code; finally, it performs optimization and verification. This automated process has raised development efficiency to a whole new level.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WebBuilder's visual designer is one of its core advantages. It adopts a WYSIWYG design mode, allowing you to see the final effect while designing. The powerful responsive layout engine automatically adapts to various devices, enabling easy design of even the most complex interfaces, and a single design runs perfectly on all terminals.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zh-CN" altLang="zh-CN" dirty="0"/>
              <a:t>This presentation will be divided into eight parts. First, we will get to know Techview, the creator of WebBuilder. Next, I will elaborate on the core values and key features of the WebBuilder product. Then, we will dive deep into its core value proposition and powerful AI capabilities. After that, a comparative analysis will be conducted against other AI tools available on the market. Finally, we will demonstrate the outstanding performance of WebBuilder through real‑world cases and customer testimonials, followed by an outlook for the future.</a:t>
            </a: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To support efficient development, WebBuilder offers an extremely rich component library. From basic layout containers and input selection components to complex data display and charts, and various interactive feedback components, it covers almost all the needs of enterprise-level application development, allowing you to quickly build applications like building blocks.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WebBuilder greatly simplifies application deployment and data operations. With the one-click publish feature, you can easily deploy applications to servers. It also provides a minimalist data source management API, allowing you to operate databases without writing complex SQL statements. The system automatically manages database connections, letting you focus more on business logic.</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WebBuilder has powerful global development capabilities. It supports multiple programming languages such as Java and Python, giving developers full freedom in technical selection. Meanwhile, the built-in internationalization support allows your application to easily adapt to user habits in different countries and regions, automatically switching languages, dates, and number formats.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To enhance team collaboration efficiency, WebBuilder supports multi-user concurrent remote debugging, enabling seamless teamwork among team members. Its code editor is based on the powerful Monaco engine, offering features like intelligent prompts to make coding more efficient. Additionally, the robust documentation support ensures that your project documents are always in sync with the code.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No matter how much theory is said, it's better to compare in practice. Next, we will conduct a detailed comparison between WebBuilder and well-known AI tools WorkBuddy and bolt AI on the market to see where WebBuilder is really strong.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First, let's look at Token Usage Efficiency, which is directly tied to an enterprise's operational costs. WebBuilder leverages its unique XWL architecture to enable AI to understand instructions more precisely, thereby significantly reducing Token consumption. This means achieving more with less cost.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It is clear from the comparison that WebBuilder has a 'Very High' Token usage efficiency, while WorkBuddy and bolt AI are at a 'Medium' level. This is due to WebBuilder's architecture, which is deeply optimized for application development scenarios, enabling it to complete more complex tasks with fewer Tokens.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second comparison dimension is the accuracy of AI-generated applications. General AI tools may be good at generating simple interfaces, but they struggle with complex enterprise-level business logic. WebBuilder's AI is specially optimized to deeply understand business processes, resulting in more accurate generated applications and greatly reducing the workload of later modifications.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Data shows that WebBuilder's AI generation accuracy is "Very High" as it is trained on a rich knowledge base of enterprise applications. In contrast, WorkBuddy and bolt AI are more geared towards general scenarios, with limited accuracy in handling complex business needs, requiring significant manual adjustments.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zh-CN" altLang="zh-CN" dirty="0"/>
              <a:t>Security is the lifeline of enterprises. As an enterprise‑grade platform, WebBuilder comes with a comprehensive built‑in security and permission management system. This means developers no longer need to worry about complex permission controls, as the platform delivers end‑to‑end security protection for you.</a:t>
            </a: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dirty="0">
                <a:solidFill>
                  <a:srgbClr val="000000"/>
                </a:solidFill>
              </a:rPr>
              <a:t>First, let's get to know the creator of </a:t>
            </a:r>
            <a:r>
              <a:rPr lang="en-US" sz="1400" b="0" i="0" u="none" strike="noStrike" dirty="0" err="1">
                <a:solidFill>
                  <a:srgbClr val="000000"/>
                </a:solidFill>
              </a:rPr>
              <a:t>WebBuilder</a:t>
            </a:r>
            <a:r>
              <a:rPr lang="en-US" sz="1400" b="0" i="0" u="none" strike="noStrike" dirty="0">
                <a:solidFill>
                  <a:srgbClr val="000000"/>
                </a:solidFill>
              </a:rPr>
              <a:t> – </a:t>
            </a:r>
            <a:r>
              <a:rPr lang="en-US" sz="1400" b="0" i="0" u="none" strike="noStrike" dirty="0" err="1">
                <a:solidFill>
                  <a:srgbClr val="000000"/>
                </a:solidFill>
              </a:rPr>
              <a:t>Geejing</a:t>
            </a:r>
            <a:r>
              <a:rPr lang="en-US" sz="1400" b="0" i="0" u="none" strike="noStrike" dirty="0">
                <a:solidFill>
                  <a:srgbClr val="000000"/>
                </a:solidFill>
              </a:rPr>
              <a:t>. </a:t>
            </a:r>
            <a:r>
              <a:rPr lang="en-US" sz="1400" b="0" i="0" u="none" strike="noStrike" dirty="0" err="1">
                <a:solidFill>
                  <a:srgbClr val="000000"/>
                </a:solidFill>
              </a:rPr>
              <a:t>Geejing</a:t>
            </a:r>
            <a:r>
              <a:rPr lang="en-US" sz="1400" b="0" i="0" u="none" strike="noStrike" dirty="0">
                <a:solidFill>
                  <a:srgbClr val="000000"/>
                </a:solidFill>
              </a:rPr>
              <a:t> is a provider of enterprise application system development solutions, dedicated to helping enterprises achieve efficient and high-quality information construction through outstanding technologies and products.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In terms of security and permissions, WebBuilder has an overwhelming advantage. It has a complete built-in enterprise-level permission management system. In contrast, WorkBuddy needs to rely on integration with other software, and bolt AI only provides basic permissions, neither of which can meet the security requirements of complex enterprise applications.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Fourth, let's look at resource management. Developers usually don't want to be bothered by underlying issues such as server resource allocation and memory release. WebBuilder provides a one-stop environment that automatically manages all resources, allowing developers to focus entirely on implementing business logic.</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From the comparison, WebBuilder is the only platform that achieves "Automatic Management" of resources. WorkBuddy relies on the operating system, while bolt AI requires manual management by developers, which undoubtedly increases the complexity and potential risks of operation and maintenance.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dirty="0">
                <a:solidFill>
                  <a:srgbClr val="000000"/>
                </a:solidFill>
              </a:rPr>
              <a:t>The fifth dimension is code quality and maintainability. The long-term value of a project largely depends on its code quality. </a:t>
            </a:r>
            <a:r>
              <a:rPr lang="en-US" sz="1400" b="0" i="0" u="none" strike="noStrike" dirty="0" err="1">
                <a:solidFill>
                  <a:srgbClr val="000000"/>
                </a:solidFill>
              </a:rPr>
              <a:t>WebBuilder</a:t>
            </a:r>
            <a:r>
              <a:rPr lang="en-US" sz="1400" b="0" i="0" u="none" strike="noStrike" dirty="0">
                <a:solidFill>
                  <a:srgbClr val="000000"/>
                </a:solidFill>
              </a:rPr>
              <a:t> generates code with a clear structure, standardized uniformity, and high modularity, making it very easy to understand, modify, and extend.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table clearly shows the differences. The code generated by WebBuilder is "concise and highly maintainable". In contrast, the code from WorkBuddy is general-purpose but not suitable for complex projects, while the code generated by bolt AI is often verbose and difficult to maintain.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final comparison dimension is the supplementary capability of AI learning examples. A good AI tool should be evolvable. WebBuilder allows users to easily add custom modules as AI learning examples, enabling the AI to quickly adapt to the business needs of specific industries or enterprises and form a unique competitive advantage.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In this regard, WebBuilder also has a clear advantage. Its AI learning example supplementation is 'convenient and flexible'. In contrast, WorkBuddy has limited scalability, and bolt AI almost does not allow users to customize the AI's learning content. This enables WebBuilder to truly become an enterprise-exclusive, continuously evolving AI development assistant.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Theory and comparisons have proven WebBuilder's power. Next, let's look at its performance in practical applications. WebBuilder has been successfully implemented in multiple industries, helping enterprises achieve digital transformation.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dirty="0">
                <a:solidFill>
                  <a:srgbClr val="000000"/>
                </a:solidFill>
              </a:rPr>
              <a:t>In the finance industry, a large commercial bank used </a:t>
            </a:r>
            <a:r>
              <a:rPr lang="en-US" sz="1400" b="0" i="0" u="none" strike="noStrike" dirty="0" err="1">
                <a:solidFill>
                  <a:srgbClr val="000000"/>
                </a:solidFill>
              </a:rPr>
              <a:t>WebBuilder</a:t>
            </a:r>
            <a:r>
              <a:rPr lang="en-US" sz="1400" b="0" i="0" u="none" strike="noStrike" dirty="0">
                <a:solidFill>
                  <a:srgbClr val="000000"/>
                </a:solidFill>
              </a:rPr>
              <a:t> to develop a risk management system. By monitoring and analyzing risk data in real time, they not only improved their risk control capabilities but also reduced the development cycle by an astonishing 80%.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dirty="0">
                <a:solidFill>
                  <a:srgbClr val="000000"/>
                </a:solidFill>
              </a:rPr>
              <a:t>In the manufacturing industry, an automobile manufacturer built a supply chain management system through </a:t>
            </a:r>
            <a:r>
              <a:rPr lang="en-US" sz="1400" b="0" i="0" u="none" strike="noStrike" dirty="0" err="1">
                <a:solidFill>
                  <a:srgbClr val="000000"/>
                </a:solidFill>
              </a:rPr>
              <a:t>WebBuilder</a:t>
            </a:r>
            <a:r>
              <a:rPr lang="en-US" sz="1400" b="0" i="0" u="none" strike="noStrike" dirty="0">
                <a:solidFill>
                  <a:srgbClr val="000000"/>
                </a:solidFill>
              </a:rPr>
              <a:t>. This system optimized the entire production process and ultimately helped the company reduce operating costs by 45%.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dirty="0" err="1">
                <a:solidFill>
                  <a:srgbClr val="000000"/>
                </a:solidFill>
              </a:rPr>
              <a:t>Geejing's</a:t>
            </a:r>
            <a:r>
              <a:rPr lang="en-US" sz="1400" b="0" i="0" u="none" strike="noStrike" dirty="0">
                <a:solidFill>
                  <a:srgbClr val="000000"/>
                </a:solidFill>
              </a:rPr>
              <a:t> positioning is very clear: to be an outstanding provider of enterprise-level application system development solutions. With profound technical accumulation and rich practical experience, we are always focused on helping customers improve their digitalization level and complete the important task of informatization construction. Our mission is to make technology truly serve enterprise development.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In the retail industry, a chain enterprise used WebBuilder to develop a membership management and marketing system, effectively improving customer experience and repurchase rate, and achieving business growth.</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In the medical industry, a hospital developed an electronic medical record management system through WebBuilder, realizing the digitization and efficient retrieval of medical records, and significantly improving the quality and efficiency of medical services.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WebBuilder's superior performance and high-quality service have won the trust of many well-known enterprises. Next, let's see which industry leaders have chosen us.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Finally, let's summarize today's sharing and look forward to the future of WebBuilder.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In summary, WebBuilder, through the deep integration of AI and the XWL architecture, offers an efficient, low-cost, and high-quality development solution. Compared with general AI tools, it has significant advantages in six key dimensions: Token efficiency, generation accuracy, security, resource management, code quality, and customizability.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Outlook: In the future, we will continue to deepen AI capabilities, expand industry solutions, and strengthen ecological construction. Our goal is to make WebBuilder smarter and easier to use, and build a prosperous developer ecosystem.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dirty="0">
                <a:solidFill>
                  <a:srgbClr val="000000"/>
                </a:solidFill>
              </a:rPr>
              <a:t>We believe that </a:t>
            </a:r>
            <a:r>
              <a:rPr lang="en-US" sz="1400" b="0" i="0" u="none" strike="noStrike" dirty="0" err="1">
                <a:solidFill>
                  <a:srgbClr val="000000"/>
                </a:solidFill>
              </a:rPr>
              <a:t>WebBuilder</a:t>
            </a:r>
            <a:r>
              <a:rPr lang="en-US" sz="1400" b="0" i="0" u="none" strike="noStrike" dirty="0">
                <a:solidFill>
                  <a:srgbClr val="000000"/>
                </a:solidFill>
              </a:rPr>
              <a:t> will continue to lead the AI-driven application development trend, making informatization construction simpler and more beautiful. That's the end of my sharing. </a:t>
            </a:r>
            <a:r>
              <a:rPr lang="en-US" sz="1400" b="0" i="0" u="none" strike="noStrike">
                <a:solidFill>
                  <a:srgbClr val="000000"/>
                </a:solidFill>
              </a:rPr>
              <a:t>Thank you all for listening!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Our business objective is to create better products, provide more professional technology and more meticulous services through continuous innovation. We firmly believe that only by constantly pursuing excellence can more users enjoy the real convenience brought by technological progress.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Customer First is our unwavering tenet. We are committed to responding quickly to every customer need, helping customers enhance their system construction capabilities and reduce construction costs through our products and services, ultimately creating long-term value and growing together with our customers.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dirty="0">
                <a:solidFill>
                  <a:srgbClr val="000000"/>
                </a:solidFill>
              </a:rPr>
              <a:t>Our vision is to create ultimate products through superior technology, and ultimately make complex informatization construction simple and beautiful. This is not only our goal, but also the driving force for our struggle.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Next, let's officially introduce today's protagonist—WebBuilder. It's not just a tool, but a revolutionary enterprise application development and runtime platform that will completely change the way we develop applications.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So, what exactly is WebBuilder? Simply put, it is a powerful, comprehensive, and efficient application development and runtime platform. Its IDE is browser-based, allowing you to develop anytime, anywhere. Whether it's desktop applications, mobile applications, or complex enterprise-level applications, WebBuilder can handle them all with ease.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1"/>
        <p:cNvGrpSpPr/>
        <p:nvPr/>
      </p:nvGrpSpPr>
      <p:grpSpPr>
        <a:xfrm>
          <a:off x="0" y="0"/>
          <a:ext cx="0" cy="0"/>
          <a:chOff x="0" y="0"/>
          <a:chExt cx="0" cy="0"/>
        </a:xfrm>
      </p:grpSpPr>
      <p:sp>
        <p:nvSpPr>
          <p:cNvPr id="12" name="Shape 30"/>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 name="Shape 31"/>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 name="Shape 3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 name="Shape 3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 name="Shape 3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68"/>
        <p:cNvGrpSpPr/>
        <p:nvPr/>
      </p:nvGrpSpPr>
      <p:grpSpPr>
        <a:xfrm>
          <a:off x="0" y="0"/>
          <a:ext cx="0" cy="0"/>
          <a:chOff x="0" y="0"/>
          <a:chExt cx="0" cy="0"/>
        </a:xfrm>
      </p:grpSpPr>
      <p:sp>
        <p:nvSpPr>
          <p:cNvPr id="69" name="Shape 4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 name="Shape 50"/>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Shape 5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2" name="Shape 5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3" name="Shape 5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74"/>
        <p:cNvGrpSpPr/>
        <p:nvPr/>
      </p:nvGrpSpPr>
      <p:grpSpPr>
        <a:xfrm>
          <a:off x="0" y="0"/>
          <a:ext cx="0" cy="0"/>
          <a:chOff x="0" y="0"/>
          <a:chExt cx="0" cy="0"/>
        </a:xfrm>
      </p:grpSpPr>
      <p:sp>
        <p:nvSpPr>
          <p:cNvPr id="75" name="Shape 15"/>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 name="Shape 16"/>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 name="Shape 1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8" name="Shape 1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9" name="Shape 1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17"/>
        <p:cNvGrpSpPr/>
        <p:nvPr/>
      </p:nvGrpSpPr>
      <p:grpSpPr>
        <a:xfrm>
          <a:off x="0" y="0"/>
          <a:ext cx="0" cy="0"/>
          <a:chOff x="0" y="0"/>
          <a:chExt cx="0" cy="0"/>
        </a:xfrm>
      </p:grpSpPr>
      <p:sp>
        <p:nvSpPr>
          <p:cNvPr id="18" name="Shape 54"/>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 name="Shape 55"/>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 name="Shape 5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 name="Shape 5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2" name="Shape 5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3"/>
        <p:cNvGrpSpPr/>
        <p:nvPr/>
      </p:nvGrpSpPr>
      <p:grpSpPr>
        <a:xfrm>
          <a:off x="0" y="0"/>
          <a:ext cx="0" cy="0"/>
          <a:chOff x="0" y="0"/>
          <a:chExt cx="0" cy="0"/>
        </a:xfrm>
      </p:grpSpPr>
      <p:sp>
        <p:nvSpPr>
          <p:cNvPr id="24" name="Shape 59"/>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 name="Shape 60"/>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6" name="Shape 6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7" name="Shape 6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8" name="Shape 6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29"/>
        <p:cNvGrpSpPr/>
        <p:nvPr/>
      </p:nvGrpSpPr>
      <p:grpSpPr>
        <a:xfrm>
          <a:off x="0" y="0"/>
          <a:ext cx="0" cy="0"/>
          <a:chOff x="0" y="0"/>
          <a:chExt cx="0" cy="0"/>
        </a:xfrm>
      </p:grpSpPr>
      <p:sp>
        <p:nvSpPr>
          <p:cNvPr id="30" name="Shape 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 name="Shape 10"/>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 name="Shape 11"/>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 name="Shape 1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4" name="Shape 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5" name="Shape 1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36"/>
        <p:cNvGrpSpPr/>
        <p:nvPr/>
      </p:nvGrpSpPr>
      <p:grpSpPr>
        <a:xfrm>
          <a:off x="0" y="0"/>
          <a:ext cx="0" cy="0"/>
          <a:chOff x="0" y="0"/>
          <a:chExt cx="0" cy="0"/>
        </a:xfrm>
      </p:grpSpPr>
      <p:sp>
        <p:nvSpPr>
          <p:cNvPr id="37" name="Shape 35"/>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 name="Shape 36"/>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9" name="Shape 37"/>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 name="Shape 38"/>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1" name="Shape 39"/>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Shape 4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3" name="Shape 4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4" name="Shape 4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5"/>
        <p:cNvGrpSpPr/>
        <p:nvPr/>
      </p:nvGrpSpPr>
      <p:grpSpPr>
        <a:xfrm>
          <a:off x="0" y="0"/>
          <a:ext cx="0" cy="0"/>
          <a:chOff x="0" y="0"/>
          <a:chExt cx="0" cy="0"/>
        </a:xfrm>
      </p:grpSpPr>
      <p:sp>
        <p:nvSpPr>
          <p:cNvPr id="46" name="Shape 2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 name="Shape 2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8" name="Shape 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9" name="Shape 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0"/>
        <p:cNvGrpSpPr/>
        <p:nvPr/>
      </p:nvGrpSpPr>
      <p:grpSpPr>
        <a:xfrm>
          <a:off x="0" y="0"/>
          <a:ext cx="0" cy="0"/>
          <a:chOff x="0" y="0"/>
          <a:chExt cx="0" cy="0"/>
        </a:xfrm>
      </p:grpSpPr>
      <p:sp>
        <p:nvSpPr>
          <p:cNvPr id="51" name="Shape 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2" name="Shape 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 name="Shape 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4"/>
        <p:cNvGrpSpPr/>
        <p:nvPr/>
      </p:nvGrpSpPr>
      <p:grpSpPr>
        <a:xfrm>
          <a:off x="0" y="0"/>
          <a:ext cx="0" cy="0"/>
          <a:chOff x="0" y="0"/>
          <a:chExt cx="0" cy="0"/>
        </a:xfrm>
      </p:grpSpPr>
      <p:sp>
        <p:nvSpPr>
          <p:cNvPr id="55" name="Shape 43"/>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 name="Shape 44"/>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7" name="Shape 45"/>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8" name="Shape 4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9" name="Shape 4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0" name="Shape 4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1"/>
        <p:cNvGrpSpPr/>
        <p:nvPr/>
      </p:nvGrpSpPr>
      <p:grpSpPr>
        <a:xfrm>
          <a:off x="0" y="0"/>
          <a:ext cx="0" cy="0"/>
          <a:chOff x="0" y="0"/>
          <a:chExt cx="0" cy="0"/>
        </a:xfrm>
      </p:grpSpPr>
      <p:sp>
        <p:nvSpPr>
          <p:cNvPr id="62" name="Shape 24"/>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 name="Shape 25"/>
          <p:cNvSpPr>
            <a:spLocks noGrp="1"/>
          </p:cNvSpPr>
          <p:nvPr>
            <p:ph type="pic" idx="2"/>
          </p:nvPr>
        </p:nvSpPr>
        <p:spPr>
          <a:xfrm>
            <a:off x="3887391" y="740569"/>
            <a:ext cx="4629150" cy="3655219"/>
          </a:xfrm>
          <a:prstGeom prst="rect">
            <a:avLst/>
          </a:prstGeom>
          <a:noFill/>
          <a:ln>
            <a:noFill/>
          </a:ln>
        </p:spPr>
      </p:sp>
      <p:sp>
        <p:nvSpPr>
          <p:cNvPr id="64" name="Shape 26"/>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5" name="Shape 2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6" name="Shape 2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7" name="Shape 2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1"/>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Shape 2"/>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8" name="Shape 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9" name="Shape 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10" name="Shape 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a:ea typeface="Arial"/>
                <a:cs typeface="Arial"/>
                <a:sym typeface="Arial"/>
              </a:defRPr>
            </a:lvl1pPr>
            <a:lvl2pPr marL="0" marR="0" lvl="1" indent="0" algn="r" rtl="0">
              <a:spcBef>
                <a:spcPts val="0"/>
              </a:spcBef>
              <a:buNone/>
              <a:defRPr sz="900" b="0" i="0" u="none" strike="noStrike" cap="none">
                <a:solidFill>
                  <a:srgbClr val="888888"/>
                </a:solidFill>
                <a:latin typeface="Arial"/>
                <a:ea typeface="Arial"/>
                <a:cs typeface="Arial"/>
                <a:sym typeface="Arial"/>
              </a:defRPr>
            </a:lvl2pPr>
            <a:lvl3pPr marL="0" marR="0" lvl="2" indent="0" algn="r" rtl="0">
              <a:spcBef>
                <a:spcPts val="0"/>
              </a:spcBef>
              <a:buNone/>
              <a:defRPr sz="900" b="0" i="0" u="none" strike="noStrike" cap="none">
                <a:solidFill>
                  <a:srgbClr val="888888"/>
                </a:solidFill>
                <a:latin typeface="Arial"/>
                <a:ea typeface="Arial"/>
                <a:cs typeface="Arial"/>
                <a:sym typeface="Arial"/>
              </a:defRPr>
            </a:lvl3pPr>
            <a:lvl4pPr marL="0" marR="0" lvl="3" indent="0" algn="r" rtl="0">
              <a:spcBef>
                <a:spcPts val="0"/>
              </a:spcBef>
              <a:buNone/>
              <a:defRPr sz="900" b="0" i="0" u="none" strike="noStrike" cap="none">
                <a:solidFill>
                  <a:srgbClr val="888888"/>
                </a:solidFill>
                <a:latin typeface="Arial"/>
                <a:ea typeface="Arial"/>
                <a:cs typeface="Arial"/>
                <a:sym typeface="Arial"/>
              </a:defRPr>
            </a:lvl4pPr>
            <a:lvl5pPr marL="0" marR="0" lvl="4" indent="0" algn="r" rtl="0">
              <a:spcBef>
                <a:spcPts val="0"/>
              </a:spcBef>
              <a:buNone/>
              <a:defRPr sz="900" b="0" i="0" u="none" strike="noStrike" cap="none">
                <a:solidFill>
                  <a:srgbClr val="888888"/>
                </a:solidFill>
                <a:latin typeface="Arial"/>
                <a:ea typeface="Arial"/>
                <a:cs typeface="Arial"/>
                <a:sym typeface="Arial"/>
              </a:defRPr>
            </a:lvl5pPr>
            <a:lvl6pPr marL="0" marR="0" lvl="5" indent="0" algn="r" rtl="0">
              <a:spcBef>
                <a:spcPts val="0"/>
              </a:spcBef>
              <a:buNone/>
              <a:defRPr sz="900" b="0" i="0" u="none" strike="noStrike" cap="none">
                <a:solidFill>
                  <a:srgbClr val="888888"/>
                </a:solidFill>
                <a:latin typeface="Arial"/>
                <a:ea typeface="Arial"/>
                <a:cs typeface="Arial"/>
                <a:sym typeface="Arial"/>
              </a:defRPr>
            </a:lvl6pPr>
            <a:lvl7pPr marL="0" marR="0" lvl="6" indent="0" algn="r" rtl="0">
              <a:spcBef>
                <a:spcPts val="0"/>
              </a:spcBef>
              <a:buNone/>
              <a:defRPr sz="900" b="0" i="0" u="none" strike="noStrike" cap="none">
                <a:solidFill>
                  <a:srgbClr val="888888"/>
                </a:solidFill>
                <a:latin typeface="Arial"/>
                <a:ea typeface="Arial"/>
                <a:cs typeface="Arial"/>
                <a:sym typeface="Arial"/>
              </a:defRPr>
            </a:lvl7pPr>
            <a:lvl8pPr marL="0" marR="0" lvl="7" indent="0" algn="r" rtl="0">
              <a:spcBef>
                <a:spcPts val="0"/>
              </a:spcBef>
              <a:buNone/>
              <a:defRPr sz="900" b="0" i="0" u="none" strike="noStrike" cap="none">
                <a:solidFill>
                  <a:srgbClr val="888888"/>
                </a:solidFill>
                <a:latin typeface="Arial"/>
                <a:ea typeface="Arial"/>
                <a:cs typeface="Arial"/>
                <a:sym typeface="Arial"/>
              </a:defRPr>
            </a:lvl8pPr>
            <a:lvl9pPr marL="0" marR="0" lvl="8" indent="0" algn="r" rtl="0">
              <a:spcBef>
                <a:spcPts val="0"/>
              </a:spcBef>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C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默认主题">
    <p:bg>
      <p:bgPr>
        <a:solidFill>
          <a:srgbClr val="FFFFFF">
            <a:alpha val="100000"/>
          </a:srgbClr>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5748369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4.sv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0.svg"/><Relationship Id="rId5" Type="http://schemas.openxmlformats.org/officeDocument/2006/relationships/image" Target="../media/image13.svg"/><Relationship Id="rId4" Type="http://schemas.openxmlformats.org/officeDocument/2006/relationships/image" Target="../media/image19.sv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jpeg"/><Relationship Id="rId7" Type="http://schemas.openxmlformats.org/officeDocument/2006/relationships/image" Target="../media/image26.sv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4.svg"/><Relationship Id="rId5" Type="http://schemas.openxmlformats.org/officeDocument/2006/relationships/image" Target="../media/image25.svg"/><Relationship Id="rId4" Type="http://schemas.openxmlformats.org/officeDocument/2006/relationships/image" Target="../media/image24.sv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9.svg"/><Relationship Id="rId5" Type="http://schemas.openxmlformats.org/officeDocument/2006/relationships/image" Target="../media/image27.svg"/><Relationship Id="rId4" Type="http://schemas.openxmlformats.org/officeDocument/2006/relationships/image" Target="../media/image3.sv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3.sv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31.svg"/><Relationship Id="rId5" Type="http://schemas.openxmlformats.org/officeDocument/2006/relationships/image" Target="../media/image23.svg"/><Relationship Id="rId4" Type="http://schemas.openxmlformats.org/officeDocument/2006/relationships/image" Target="../media/image22.sv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4.svg"/><Relationship Id="rId5" Type="http://schemas.openxmlformats.org/officeDocument/2006/relationships/image" Target="../media/image35.svg"/><Relationship Id="rId4" Type="http://schemas.openxmlformats.org/officeDocument/2006/relationships/image" Target="../media/image33.sv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3.sv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33.svg"/><Relationship Id="rId5" Type="http://schemas.openxmlformats.org/officeDocument/2006/relationships/image" Target="../media/image25.svg"/><Relationship Id="rId4" Type="http://schemas.openxmlformats.org/officeDocument/2006/relationships/image" Target="../media/image37.svg"/></Relationships>
</file>

<file path=ppt/slides/_rels/slide1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jpeg"/><Relationship Id="rId7" Type="http://schemas.openxmlformats.org/officeDocument/2006/relationships/image" Target="../media/image40.sv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9.svg"/><Relationship Id="rId5" Type="http://schemas.openxmlformats.org/officeDocument/2006/relationships/image" Target="../media/image23.svg"/><Relationship Id="rId4" Type="http://schemas.openxmlformats.org/officeDocument/2006/relationships/image" Target="../media/image38.sv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jpeg"/><Relationship Id="rId7" Type="http://schemas.openxmlformats.org/officeDocument/2006/relationships/image" Target="../media/image45.sv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44.svg"/><Relationship Id="rId5" Type="http://schemas.openxmlformats.org/officeDocument/2006/relationships/image" Target="../media/image43.svg"/><Relationship Id="rId4" Type="http://schemas.openxmlformats.org/officeDocument/2006/relationships/image" Target="../media/image42.sv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26.sv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50.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2.jpeg"/><Relationship Id="rId7"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52.svg"/><Relationship Id="rId5" Type="http://schemas.openxmlformats.org/officeDocument/2006/relationships/image" Target="../media/image21.svg"/><Relationship Id="rId4" Type="http://schemas.openxmlformats.org/officeDocument/2006/relationships/image" Target="../media/image51.sv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57.svg"/><Relationship Id="rId5" Type="http://schemas.openxmlformats.org/officeDocument/2006/relationships/image" Target="../media/image56.svg"/><Relationship Id="rId4" Type="http://schemas.openxmlformats.org/officeDocument/2006/relationships/image" Target="../media/image55.sv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sv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62.jpeg"/><Relationship Id="rId4" Type="http://schemas.openxmlformats.org/officeDocument/2006/relationships/image" Target="../media/image61.jpe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63.svg"/><Relationship Id="rId4" Type="http://schemas.openxmlformats.org/officeDocument/2006/relationships/image" Target="../media/image3.sv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62.jpeg"/><Relationship Id="rId4" Type="http://schemas.openxmlformats.org/officeDocument/2006/relationships/image" Target="../media/image61.jpe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64.svg"/><Relationship Id="rId5" Type="http://schemas.openxmlformats.org/officeDocument/2006/relationships/image" Target="../media/image29.svg"/><Relationship Id="rId4" Type="http://schemas.openxmlformats.org/officeDocument/2006/relationships/image" Target="../media/image13.sv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12.xml"/><Relationship Id="rId5" Type="http://schemas.openxmlformats.org/officeDocument/2006/relationships/image" Target="../media/image62.jpeg"/><Relationship Id="rId4" Type="http://schemas.openxmlformats.org/officeDocument/2006/relationships/image" Target="../media/image61.jpe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13.svg"/><Relationship Id="rId5" Type="http://schemas.openxmlformats.org/officeDocument/2006/relationships/image" Target="../media/image65.svg"/><Relationship Id="rId4" Type="http://schemas.openxmlformats.org/officeDocument/2006/relationships/image" Target="../media/image30.svg"/></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12.xml"/><Relationship Id="rId5" Type="http://schemas.openxmlformats.org/officeDocument/2006/relationships/image" Target="../media/image62.jpeg"/><Relationship Id="rId4" Type="http://schemas.openxmlformats.org/officeDocument/2006/relationships/image" Target="../media/image61.jpe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66.svg"/><Relationship Id="rId5" Type="http://schemas.openxmlformats.org/officeDocument/2006/relationships/image" Target="../media/image25.svg"/><Relationship Id="rId4" Type="http://schemas.openxmlformats.org/officeDocument/2006/relationships/image" Target="../media/image63.sv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12.xml"/><Relationship Id="rId5" Type="http://schemas.openxmlformats.org/officeDocument/2006/relationships/image" Target="../media/image62.jpeg"/><Relationship Id="rId4" Type="http://schemas.openxmlformats.org/officeDocument/2006/relationships/image" Target="../media/image61.jpe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67.svg"/><Relationship Id="rId4" Type="http://schemas.openxmlformats.org/officeDocument/2006/relationships/image" Target="../media/image14.sv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12.xml"/><Relationship Id="rId5" Type="http://schemas.openxmlformats.org/officeDocument/2006/relationships/image" Target="../media/image62.jpeg"/><Relationship Id="rId4" Type="http://schemas.openxmlformats.org/officeDocument/2006/relationships/image" Target="../media/image61.jpeg"/></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image" Target="../media/image70.svg"/><Relationship Id="rId5" Type="http://schemas.openxmlformats.org/officeDocument/2006/relationships/image" Target="../media/image69.svg"/><Relationship Id="rId4" Type="http://schemas.openxmlformats.org/officeDocument/2006/relationships/image" Target="../media/image68.svg"/></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image" Target="../media/image72.png"/><Relationship Id="rId5" Type="http://schemas.openxmlformats.org/officeDocument/2006/relationships/image" Target="../media/image71.svg"/><Relationship Id="rId4" Type="http://schemas.openxmlformats.org/officeDocument/2006/relationships/image" Target="../media/image19.svg"/></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12.xml"/><Relationship Id="rId4" Type="http://schemas.openxmlformats.org/officeDocument/2006/relationships/image" Target="../media/image73.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3.svg"/><Relationship Id="rId4" Type="http://schemas.openxmlformats.org/officeDocument/2006/relationships/image" Target="../media/image6.svg"/></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74.jpeg"/><Relationship Id="rId2" Type="http://schemas.openxmlformats.org/officeDocument/2006/relationships/notesSlide" Target="../notesSlides/notesSlide40.xml"/><Relationship Id="rId1" Type="http://schemas.openxmlformats.org/officeDocument/2006/relationships/slideLayout" Target="../slideLayouts/slideLayout12.xml"/><Relationship Id="rId6" Type="http://schemas.openxmlformats.org/officeDocument/2006/relationships/image" Target="../media/image31.svg"/><Relationship Id="rId5" Type="http://schemas.openxmlformats.org/officeDocument/2006/relationships/image" Target="../media/image10.svg"/><Relationship Id="rId4" Type="http://schemas.openxmlformats.org/officeDocument/2006/relationships/image" Target="../media/image29.svg"/></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78.svg"/><Relationship Id="rId2" Type="http://schemas.openxmlformats.org/officeDocument/2006/relationships/notesSlide" Target="../notesSlides/notesSlide41.xml"/><Relationship Id="rId1" Type="http://schemas.openxmlformats.org/officeDocument/2006/relationships/slideLayout" Target="../slideLayouts/slideLayout12.xml"/><Relationship Id="rId6" Type="http://schemas.openxmlformats.org/officeDocument/2006/relationships/image" Target="../media/image77.svg"/><Relationship Id="rId5" Type="http://schemas.openxmlformats.org/officeDocument/2006/relationships/image" Target="../media/image76.svg"/><Relationship Id="rId4" Type="http://schemas.openxmlformats.org/officeDocument/2006/relationships/image" Target="../media/image75.jpeg"/></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2.xml"/><Relationship Id="rId1" Type="http://schemas.openxmlformats.org/officeDocument/2006/relationships/slideLayout" Target="../slideLayouts/slideLayout12.xml"/><Relationship Id="rId6" Type="http://schemas.openxmlformats.org/officeDocument/2006/relationships/image" Target="../media/image31.svg"/><Relationship Id="rId5" Type="http://schemas.openxmlformats.org/officeDocument/2006/relationships/image" Target="../media/image3.svg"/><Relationship Id="rId4" Type="http://schemas.openxmlformats.org/officeDocument/2006/relationships/image" Target="../media/image79.svg"/></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12.xml"/><Relationship Id="rId6" Type="http://schemas.openxmlformats.org/officeDocument/2006/relationships/image" Target="../media/image26.svg"/><Relationship Id="rId5" Type="http://schemas.openxmlformats.org/officeDocument/2006/relationships/image" Target="../media/image16.svg"/><Relationship Id="rId4" Type="http://schemas.openxmlformats.org/officeDocument/2006/relationships/image" Target="../media/image80.svg"/></Relationships>
</file>

<file path=ppt/slides/_rels/slide44.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jpeg"/><Relationship Id="rId7" Type="http://schemas.openxmlformats.org/officeDocument/2006/relationships/image" Target="../media/image65.svg"/><Relationship Id="rId2" Type="http://schemas.openxmlformats.org/officeDocument/2006/relationships/notesSlide" Target="../notesSlides/notesSlide44.xml"/><Relationship Id="rId1" Type="http://schemas.openxmlformats.org/officeDocument/2006/relationships/slideLayout" Target="../slideLayouts/slideLayout12.xml"/><Relationship Id="rId6" Type="http://schemas.openxmlformats.org/officeDocument/2006/relationships/image" Target="../media/image13.svg"/><Relationship Id="rId5" Type="http://schemas.openxmlformats.org/officeDocument/2006/relationships/image" Target="../media/image58.svg"/><Relationship Id="rId4" Type="http://schemas.openxmlformats.org/officeDocument/2006/relationships/image" Target="../media/image59.svg"/><Relationship Id="rId9" Type="http://schemas.openxmlformats.org/officeDocument/2006/relationships/image" Target="../media/image81.svg"/></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image" Target="../media/image83.svg"/><Relationship Id="rId5" Type="http://schemas.openxmlformats.org/officeDocument/2006/relationships/image" Target="../media/image82.svg"/><Relationship Id="rId4" Type="http://schemas.openxmlformats.org/officeDocument/2006/relationships/image" Target="../media/image3.svg"/></Relationships>
</file>

<file path=ppt/slides/_rels/slide4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hyperlink" Target="https://www.geejing.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5.sv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0.svg"/><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1.svg"/><Relationship Id="rId4" Type="http://schemas.openxmlformats.org/officeDocument/2006/relationships/image" Target="../media/image3.sv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jpeg"/><Relationship Id="rId7" Type="http://schemas.openxmlformats.org/officeDocument/2006/relationships/image" Target="../media/image6.sv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2286000"/>
            <a:ext cx="12192000" cy="1270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5200" b="1" i="0" u="none" strike="noStrike" dirty="0" err="1">
                <a:solidFill>
                  <a:srgbClr val="FFFFFF"/>
                </a:solidFill>
                <a:latin typeface="Noto Sans SC"/>
                <a:ea typeface="Noto Sans SC"/>
                <a:cs typeface="Noto Sans SC"/>
                <a:sym typeface="Noto Sans SC"/>
              </a:rPr>
              <a:t>WebBuilder</a:t>
            </a:r>
            <a:endParaRPr lang="en-US" sz="1100" dirty="0"/>
          </a:p>
        </p:txBody>
      </p:sp>
      <p:sp>
        <p:nvSpPr>
          <p:cNvPr id="4" name="AutoShape 4"/>
          <p:cNvSpPr/>
          <p:nvPr/>
        </p:nvSpPr>
        <p:spPr>
          <a:xfrm>
            <a:off x="0" y="3810000"/>
            <a:ext cx="1219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000" b="0" i="0" u="none" strike="noStrike">
                <a:solidFill>
                  <a:srgbClr val="FFFFFF">
                    <a:alpha val="85098"/>
                  </a:srgbClr>
                </a:solidFill>
                <a:latin typeface="Noto Sans SC"/>
                <a:ea typeface="Noto Sans SC"/>
                <a:cs typeface="Noto Sans SC"/>
                <a:sym typeface="Noto Sans SC"/>
              </a:rPr>
              <a:t>Leading the New Era of AI-Driven Enterprise Application Development</a:t>
            </a:r>
            <a:endParaRPr lang="en-US" sz="1100"/>
          </a:p>
        </p:txBody>
      </p:sp>
      <p:sp>
        <p:nvSpPr>
          <p:cNvPr id="5" name="AutoShape 5"/>
          <p:cNvSpPr/>
          <p:nvPr/>
        </p:nvSpPr>
        <p:spPr>
          <a:xfrm>
            <a:off x="0" y="5461000"/>
            <a:ext cx="12192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0" i="0" u="none" strike="noStrike" dirty="0" err="1">
                <a:solidFill>
                  <a:srgbClr val="FFFFFF">
                    <a:alpha val="60000"/>
                  </a:srgbClr>
                </a:solidFill>
                <a:latin typeface="Noto Sans SC"/>
                <a:ea typeface="Noto Sans SC"/>
                <a:cs typeface="Noto Sans SC"/>
                <a:sym typeface="Noto Sans SC"/>
              </a:rPr>
              <a:t>Geejing</a:t>
            </a:r>
            <a:r>
              <a:rPr lang="en-US" sz="1600" b="0" i="0" u="none" strike="noStrike" dirty="0">
                <a:solidFill>
                  <a:srgbClr val="FFFFFF">
                    <a:alpha val="60000"/>
                  </a:srgbClr>
                </a:solidFill>
                <a:latin typeface="Noto Sans SC"/>
                <a:ea typeface="Noto Sans SC"/>
                <a:cs typeface="Noto Sans SC"/>
                <a:sym typeface="Noto Sans SC"/>
              </a:rPr>
              <a:t> Technology</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4155"/>
                </a:solidFill>
                <a:latin typeface="Noto Sans SC"/>
                <a:ea typeface="Noto Sans SC"/>
                <a:cs typeface="Noto Sans SC"/>
                <a:sym typeface="Noto Sans SC"/>
              </a:rPr>
              <a:t>Core Value Proposition</a:t>
            </a:r>
            <a:endParaRPr lang="en-US" sz="1100"/>
          </a:p>
        </p:txBody>
      </p:sp>
      <p:sp>
        <p:nvSpPr>
          <p:cNvPr id="4" name="AutoShape 4"/>
          <p:cNvSpPr/>
          <p:nvPr/>
        </p:nvSpPr>
        <p:spPr>
          <a:xfrm>
            <a:off x="762000" y="1460500"/>
            <a:ext cx="1066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0" i="0" u="none" strike="noStrike">
                <a:solidFill>
                  <a:srgbClr val="475569"/>
                </a:solidFill>
                <a:latin typeface="Noto Sans SC"/>
                <a:ea typeface="Noto Sans SC"/>
                <a:cs typeface="Noto Sans SC"/>
                <a:sym typeface="Noto Sans SC"/>
              </a:rPr>
              <a:t>WebBuilder is committed to providing developers with an unparalleled development experience, greatly improving the development efficiency and quality of application systems, making technological innovation and business iteration faster and more agile.</a:t>
            </a:r>
            <a:endParaRPr lang="en-US" sz="1100"/>
          </a:p>
        </p:txBody>
      </p:sp>
      <p:sp>
        <p:nvSpPr>
          <p:cNvPr id="5" name="AutoShape 5"/>
          <p:cNvSpPr/>
          <p:nvPr/>
        </p:nvSpPr>
        <p:spPr>
          <a:xfrm>
            <a:off x="762000" y="2794000"/>
            <a:ext cx="5207000" cy="1651000"/>
          </a:xfrm>
          <a:prstGeom prst="roundRect">
            <a:avLst>
              <a:gd name="adj" fmla="val 0"/>
            </a:avLst>
          </a:prstGeom>
          <a:solidFill>
            <a:srgbClr val="FFFFFF">
              <a:alpha val="60000"/>
            </a:srgbClr>
          </a:solidFill>
          <a:ln w="12700" cap="flat" cmpd="sng">
            <a:solidFill>
              <a:srgbClr val="22C55E">
                <a:alpha val="4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3048000"/>
            <a:ext cx="406400" cy="406400"/>
          </a:xfrm>
          <a:prstGeom prst="rect">
            <a:avLst/>
          </a:prstGeom>
        </p:spPr>
      </p:pic>
      <p:sp>
        <p:nvSpPr>
          <p:cNvPr id="7" name="AutoShape 7"/>
          <p:cNvSpPr/>
          <p:nvPr/>
        </p:nvSpPr>
        <p:spPr>
          <a:xfrm>
            <a:off x="1587500" y="3048000"/>
            <a:ext cx="406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Improve Development Efficiency</a:t>
            </a:r>
            <a:endParaRPr lang="en-US" sz="1100"/>
          </a:p>
        </p:txBody>
      </p:sp>
      <p:sp>
        <p:nvSpPr>
          <p:cNvPr id="8" name="AutoShape 8"/>
          <p:cNvSpPr/>
          <p:nvPr/>
        </p:nvSpPr>
        <p:spPr>
          <a:xfrm>
            <a:off x="1016000" y="3492500"/>
            <a:ext cx="46355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334155">
                    <a:alpha val="85098"/>
                  </a:srgbClr>
                </a:solidFill>
                <a:latin typeface="Noto Sans SC"/>
                <a:ea typeface="Noto Sans SC"/>
                <a:cs typeface="Noto Sans SC"/>
                <a:sym typeface="Noto Sans SC"/>
              </a:rPr>
              <a:t>Significantly shorten the development cycle through intelligent generation and low-code tools, realize rapid iteration from project launch to online, and improve development efficiency.</a:t>
            </a:r>
            <a:endParaRPr lang="en-US" sz="1100"/>
          </a:p>
        </p:txBody>
      </p:sp>
      <p:sp>
        <p:nvSpPr>
          <p:cNvPr id="9" name="AutoShape 9"/>
          <p:cNvSpPr/>
          <p:nvPr/>
        </p:nvSpPr>
        <p:spPr>
          <a:xfrm>
            <a:off x="6223000" y="2794000"/>
            <a:ext cx="5207000" cy="1651000"/>
          </a:xfrm>
          <a:prstGeom prst="roundRect">
            <a:avLst>
              <a:gd name="adj" fmla="val 0"/>
            </a:avLst>
          </a:prstGeom>
          <a:solidFill>
            <a:srgbClr val="FFFFFF">
              <a:alpha val="60000"/>
            </a:srgbClr>
          </a:solidFill>
          <a:ln w="12700" cap="flat" cmpd="sng">
            <a:solidFill>
              <a:srgbClr val="22C55E">
                <a:alpha val="4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77000" y="3048000"/>
            <a:ext cx="406400" cy="406400"/>
          </a:xfrm>
          <a:prstGeom prst="rect">
            <a:avLst/>
          </a:prstGeom>
        </p:spPr>
      </p:pic>
      <p:sp>
        <p:nvSpPr>
          <p:cNvPr id="11" name="AutoShape 11"/>
          <p:cNvSpPr/>
          <p:nvPr/>
        </p:nvSpPr>
        <p:spPr>
          <a:xfrm>
            <a:off x="7048500" y="3048000"/>
            <a:ext cx="406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Ensure Application Quality</a:t>
            </a:r>
            <a:endParaRPr lang="en-US" sz="1100"/>
          </a:p>
        </p:txBody>
      </p:sp>
      <p:sp>
        <p:nvSpPr>
          <p:cNvPr id="12" name="AutoShape 12"/>
          <p:cNvSpPr/>
          <p:nvPr/>
        </p:nvSpPr>
        <p:spPr>
          <a:xfrm>
            <a:off x="6477000" y="3492500"/>
            <a:ext cx="46355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334155">
                    <a:alpha val="85098"/>
                  </a:srgbClr>
                </a:solidFill>
                <a:latin typeface="Noto Sans SC"/>
                <a:ea typeface="Noto Sans SC"/>
                <a:cs typeface="Noto Sans SC"/>
                <a:sym typeface="Noto Sans SC"/>
              </a:rPr>
              <a:t>Ensure the stability and reliability of the application from the source through standardized development processes and high-quality code generation, and enhance the system's resistance to risks and maintainability.</a:t>
            </a:r>
            <a:endParaRPr lang="en-US" sz="1100"/>
          </a:p>
        </p:txBody>
      </p:sp>
      <p:sp>
        <p:nvSpPr>
          <p:cNvPr id="13" name="AutoShape 13"/>
          <p:cNvSpPr/>
          <p:nvPr/>
        </p:nvSpPr>
        <p:spPr>
          <a:xfrm>
            <a:off x="762000" y="4699000"/>
            <a:ext cx="5207000" cy="1651000"/>
          </a:xfrm>
          <a:prstGeom prst="roundRect">
            <a:avLst>
              <a:gd name="adj" fmla="val 0"/>
            </a:avLst>
          </a:prstGeom>
          <a:solidFill>
            <a:srgbClr val="FFFFFF">
              <a:alpha val="60000"/>
            </a:srgbClr>
          </a:solidFill>
          <a:ln w="12700" cap="flat" cmpd="sng">
            <a:solidFill>
              <a:srgbClr val="22C55E">
                <a:alpha val="40000"/>
              </a:srgbClr>
            </a:solid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6000" y="4953000"/>
            <a:ext cx="406400" cy="406400"/>
          </a:xfrm>
          <a:prstGeom prst="rect">
            <a:avLst/>
          </a:prstGeom>
        </p:spPr>
      </p:pic>
      <p:sp>
        <p:nvSpPr>
          <p:cNvPr id="15" name="AutoShape 15"/>
          <p:cNvSpPr/>
          <p:nvPr/>
        </p:nvSpPr>
        <p:spPr>
          <a:xfrm>
            <a:off x="1587500" y="4953000"/>
            <a:ext cx="406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Reduce Development Costs</a:t>
            </a:r>
            <a:endParaRPr lang="en-US" sz="1100"/>
          </a:p>
        </p:txBody>
      </p:sp>
      <p:sp>
        <p:nvSpPr>
          <p:cNvPr id="16" name="AutoShape 16"/>
          <p:cNvSpPr/>
          <p:nvPr/>
        </p:nvSpPr>
        <p:spPr>
          <a:xfrm>
            <a:off x="1016000" y="5397500"/>
            <a:ext cx="46355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334155">
                    <a:alpha val="85098"/>
                  </a:srgbClr>
                </a:solidFill>
                <a:latin typeface="Noto Sans SC"/>
                <a:ea typeface="Noto Sans SC"/>
                <a:cs typeface="Noto Sans SC"/>
                <a:sym typeface="Noto Sans SC"/>
              </a:rPr>
              <a:t>Reduce repetitive work, lower the skill requirements for developers, optimize human resource allocation, and effectively control the overall cost of development and maintenance.</a:t>
            </a:r>
            <a:endParaRPr lang="en-US" sz="1100"/>
          </a:p>
        </p:txBody>
      </p:sp>
      <p:sp>
        <p:nvSpPr>
          <p:cNvPr id="17" name="AutoShape 17"/>
          <p:cNvSpPr/>
          <p:nvPr/>
        </p:nvSpPr>
        <p:spPr>
          <a:xfrm>
            <a:off x="6223000" y="4699000"/>
            <a:ext cx="5207000" cy="1651000"/>
          </a:xfrm>
          <a:prstGeom prst="roundRect">
            <a:avLst>
              <a:gd name="adj" fmla="val 0"/>
            </a:avLst>
          </a:prstGeom>
          <a:solidFill>
            <a:srgbClr val="FFFFFF">
              <a:alpha val="60000"/>
            </a:srgbClr>
          </a:solidFill>
          <a:ln w="12700" cap="flat" cmpd="sng">
            <a:solidFill>
              <a:srgbClr val="22C55E">
                <a:alpha val="40000"/>
              </a:srgbClr>
            </a:solidFill>
            <a:prstDash val="solid"/>
            <a:round/>
          </a:ln>
        </p:spPr>
        <p:txBody>
          <a:bodyPr vert="horz" wrap="square" lIns="63500" tIns="63500" rIns="63500" bIns="63500" rtlCol="0" anchor="ctr"/>
          <a:lstStyle/>
          <a:p>
            <a:pPr algn="ctr">
              <a:defRPr/>
            </a:pPr>
            <a:endParaRPr/>
          </a:p>
        </p:txBody>
      </p:sp>
      <p:pic>
        <p:nvPicPr>
          <p:cNvPr id="18" name="Picture 18"/>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77000" y="4953000"/>
            <a:ext cx="406400" cy="406400"/>
          </a:xfrm>
          <a:prstGeom prst="rect">
            <a:avLst/>
          </a:prstGeom>
        </p:spPr>
      </p:pic>
      <p:sp>
        <p:nvSpPr>
          <p:cNvPr id="19" name="AutoShape 19"/>
          <p:cNvSpPr/>
          <p:nvPr/>
        </p:nvSpPr>
        <p:spPr>
          <a:xfrm>
            <a:off x="7048500" y="4953000"/>
            <a:ext cx="406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Enhance System Scalability</a:t>
            </a:r>
            <a:endParaRPr lang="en-US" sz="1100"/>
          </a:p>
        </p:txBody>
      </p:sp>
      <p:sp>
        <p:nvSpPr>
          <p:cNvPr id="20" name="AutoShape 20"/>
          <p:cNvSpPr/>
          <p:nvPr/>
        </p:nvSpPr>
        <p:spPr>
          <a:xfrm>
            <a:off x="6477000" y="5397500"/>
            <a:ext cx="46355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334155">
                    <a:alpha val="85098"/>
                  </a:srgbClr>
                </a:solidFill>
                <a:latin typeface="Noto Sans SC"/>
                <a:ea typeface="Noto Sans SC"/>
                <a:cs typeface="Noto Sans SC"/>
                <a:sym typeface="Noto Sans SC"/>
              </a:rPr>
              <a:t>The modular architecture design supports flexible functional expansion and customized development, meeting the long-term development needs of the enterprise.</a:t>
            </a:r>
            <a:endParaRPr lang="en-US" sz="11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4155"/>
                </a:solidFill>
                <a:latin typeface="Noto Sans SC"/>
                <a:ea typeface="Noto Sans SC"/>
                <a:cs typeface="Noto Sans SC"/>
                <a:sym typeface="Noto Sans SC"/>
              </a:rPr>
              <a:t>Core Functional Modules</a:t>
            </a:r>
            <a:endParaRPr lang="en-US" sz="1100"/>
          </a:p>
        </p:txBody>
      </p:sp>
      <p:sp>
        <p:nvSpPr>
          <p:cNvPr id="4" name="AutoShape 4"/>
          <p:cNvSpPr/>
          <p:nvPr/>
        </p:nvSpPr>
        <p:spPr>
          <a:xfrm>
            <a:off x="762000" y="2286000"/>
            <a:ext cx="3378200" cy="3302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46300" y="2603500"/>
            <a:ext cx="609600" cy="609600"/>
          </a:xfrm>
          <a:prstGeom prst="rect">
            <a:avLst/>
          </a:prstGeom>
        </p:spPr>
      </p:pic>
      <p:sp>
        <p:nvSpPr>
          <p:cNvPr id="6" name="AutoShape 6"/>
          <p:cNvSpPr/>
          <p:nvPr/>
        </p:nvSpPr>
        <p:spPr>
          <a:xfrm>
            <a:off x="889000" y="3365500"/>
            <a:ext cx="31242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1" i="0" u="none" strike="noStrike">
                <a:solidFill>
                  <a:srgbClr val="334155"/>
                </a:solidFill>
                <a:latin typeface="Noto Sans SC"/>
                <a:ea typeface="Noto Sans SC"/>
                <a:cs typeface="Noto Sans SC"/>
                <a:sym typeface="Noto Sans SC"/>
              </a:rPr>
              <a:t>Powerful Development Environment</a:t>
            </a:r>
            <a:endParaRPr lang="en-US" sz="1100"/>
          </a:p>
        </p:txBody>
      </p:sp>
      <p:cxnSp>
        <p:nvCxnSpPr>
          <p:cNvPr id="7" name="Connector 7"/>
          <p:cNvCxnSpPr/>
          <p:nvPr/>
        </p:nvCxnSpPr>
        <p:spPr>
          <a:xfrm rot="-16687">
            <a:off x="1143015" y="3930650"/>
            <a:ext cx="2616200" cy="12700"/>
          </a:xfrm>
          <a:prstGeom prst="straightConnector1">
            <a:avLst/>
          </a:prstGeom>
          <a:solidFill>
            <a:srgbClr val="DEE0E3">
              <a:alpha val="100000"/>
            </a:srgbClr>
          </a:solidFill>
          <a:ln w="12700" cap="flat" cmpd="sng">
            <a:solidFill>
              <a:srgbClr val="22C55E">
                <a:alpha val="30000"/>
              </a:srgbClr>
            </a:solidFill>
            <a:prstDash val="solid"/>
            <a:round/>
            <a:headEnd type="none" w="med" len="med"/>
            <a:tailEnd type="none" w="med" len="med"/>
          </a:ln>
        </p:spPr>
      </p:cxnSp>
      <p:sp>
        <p:nvSpPr>
          <p:cNvPr id="8" name="AutoShape 8"/>
          <p:cNvSpPr/>
          <p:nvPr/>
        </p:nvSpPr>
        <p:spPr>
          <a:xfrm>
            <a:off x="1016000" y="4191000"/>
            <a:ext cx="2870200" cy="1270000"/>
          </a:xfrm>
          <a:prstGeom prst="rect">
            <a:avLst/>
          </a:prstGeom>
          <a:noFill/>
          <a:ln w="12700" cap="flat" cmpd="sng">
            <a:noFill/>
            <a:prstDash val="solid"/>
            <a:round/>
          </a:ln>
        </p:spPr>
        <p:txBody>
          <a:bodyPr vert="horz" wrap="square" lIns="0" tIns="0" rIns="0" bIns="0" rtlCol="0" anchor="ctr" anchorCtr="0"/>
          <a:lstStyle/>
          <a:p>
            <a:pPr marL="0" indent="0" algn="just">
              <a:lnSpc>
                <a:spcPct val="108333"/>
              </a:lnSpc>
              <a:defRPr/>
            </a:pPr>
            <a:r>
              <a:rPr lang="en-US" sz="1200" b="0" i="0" u="none" strike="noStrike">
                <a:solidFill>
                  <a:srgbClr val="475569"/>
                </a:solidFill>
                <a:latin typeface="Noto Sans SC"/>
                <a:ea typeface="Noto Sans SC"/>
                <a:cs typeface="Noto Sans SC"/>
                <a:sym typeface="Noto Sans SC"/>
              </a:rPr>
              <a:t>Built-in intelligent editor and real-time debugging tools, supporting multi-language mixed development and intelligent code completion, making development easier and more efficient.</a:t>
            </a:r>
            <a:endParaRPr lang="en-US" sz="1100"/>
          </a:p>
        </p:txBody>
      </p:sp>
      <p:sp>
        <p:nvSpPr>
          <p:cNvPr id="9" name="AutoShape 9"/>
          <p:cNvSpPr/>
          <p:nvPr/>
        </p:nvSpPr>
        <p:spPr>
          <a:xfrm>
            <a:off x="4394200" y="2286000"/>
            <a:ext cx="3378200" cy="3302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78500" y="2603500"/>
            <a:ext cx="609600" cy="609600"/>
          </a:xfrm>
          <a:prstGeom prst="rect">
            <a:avLst/>
          </a:prstGeom>
        </p:spPr>
      </p:pic>
      <p:sp>
        <p:nvSpPr>
          <p:cNvPr id="11" name="AutoShape 11"/>
          <p:cNvSpPr/>
          <p:nvPr/>
        </p:nvSpPr>
        <p:spPr>
          <a:xfrm>
            <a:off x="4521200" y="3365500"/>
            <a:ext cx="31242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1" i="0" u="none" strike="noStrike">
                <a:solidFill>
                  <a:srgbClr val="334155"/>
                </a:solidFill>
                <a:latin typeface="Noto Sans SC"/>
                <a:ea typeface="Noto Sans SC"/>
                <a:cs typeface="Noto Sans SC"/>
                <a:sym typeface="Noto Sans SC"/>
              </a:rPr>
              <a:t>AI Intelligent Generation</a:t>
            </a:r>
            <a:endParaRPr lang="en-US" sz="1100"/>
          </a:p>
        </p:txBody>
      </p:sp>
      <p:cxnSp>
        <p:nvCxnSpPr>
          <p:cNvPr id="12" name="Connector 12"/>
          <p:cNvCxnSpPr/>
          <p:nvPr/>
        </p:nvCxnSpPr>
        <p:spPr>
          <a:xfrm rot="-16687">
            <a:off x="4775215" y="3930650"/>
            <a:ext cx="2616200" cy="12700"/>
          </a:xfrm>
          <a:prstGeom prst="straightConnector1">
            <a:avLst/>
          </a:prstGeom>
          <a:solidFill>
            <a:srgbClr val="DEE0E3">
              <a:alpha val="100000"/>
            </a:srgbClr>
          </a:solidFill>
          <a:ln w="12700" cap="flat" cmpd="sng">
            <a:solidFill>
              <a:srgbClr val="22C55E">
                <a:alpha val="30000"/>
              </a:srgbClr>
            </a:solidFill>
            <a:prstDash val="solid"/>
            <a:round/>
            <a:headEnd type="none" w="med" len="med"/>
            <a:tailEnd type="none" w="med" len="med"/>
          </a:ln>
        </p:spPr>
      </p:cxnSp>
      <p:sp>
        <p:nvSpPr>
          <p:cNvPr id="13" name="AutoShape 13"/>
          <p:cNvSpPr/>
          <p:nvPr/>
        </p:nvSpPr>
        <p:spPr>
          <a:xfrm>
            <a:off x="4648200" y="4191000"/>
            <a:ext cx="2870200" cy="1270000"/>
          </a:xfrm>
          <a:prstGeom prst="rect">
            <a:avLst/>
          </a:prstGeom>
          <a:noFill/>
          <a:ln w="12700" cap="flat" cmpd="sng">
            <a:noFill/>
            <a:prstDash val="solid"/>
            <a:round/>
          </a:ln>
        </p:spPr>
        <p:txBody>
          <a:bodyPr vert="horz" wrap="square" lIns="0" tIns="0" rIns="0" bIns="0" rtlCol="0" anchor="ctr" anchorCtr="0"/>
          <a:lstStyle/>
          <a:p>
            <a:pPr marL="0" indent="0" algn="just">
              <a:lnSpc>
                <a:spcPct val="108333"/>
              </a:lnSpc>
              <a:defRPr/>
            </a:pPr>
            <a:r>
              <a:rPr lang="en-US" sz="1200" b="0" i="0" u="none" strike="noStrike">
                <a:solidFill>
                  <a:srgbClr val="475569"/>
                </a:solidFill>
                <a:latin typeface="Noto Sans SC"/>
                <a:ea typeface="Noto Sans SC"/>
                <a:cs typeface="Noto Sans SC"/>
                <a:sym typeface="Noto Sans SC"/>
              </a:rPr>
              <a:t>Based on deep learning to intelligently generate standardized business modules and code content, reducing repetitive development work, allowing developers to focus on core business logic and innovation.</a:t>
            </a:r>
            <a:endParaRPr lang="en-US" sz="1100"/>
          </a:p>
        </p:txBody>
      </p:sp>
      <p:sp>
        <p:nvSpPr>
          <p:cNvPr id="14" name="AutoShape 14"/>
          <p:cNvSpPr/>
          <p:nvPr/>
        </p:nvSpPr>
        <p:spPr>
          <a:xfrm>
            <a:off x="8026400" y="2286000"/>
            <a:ext cx="3378200" cy="3302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5" name="Picture 1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10700" y="2603500"/>
            <a:ext cx="609600" cy="609600"/>
          </a:xfrm>
          <a:prstGeom prst="rect">
            <a:avLst/>
          </a:prstGeom>
        </p:spPr>
      </p:pic>
      <p:sp>
        <p:nvSpPr>
          <p:cNvPr id="16" name="AutoShape 16"/>
          <p:cNvSpPr/>
          <p:nvPr/>
        </p:nvSpPr>
        <p:spPr>
          <a:xfrm>
            <a:off x="8153400" y="3365500"/>
            <a:ext cx="31242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1" i="0" u="none" strike="noStrike">
                <a:solidFill>
                  <a:srgbClr val="334155"/>
                </a:solidFill>
                <a:latin typeface="Noto Sans SC"/>
                <a:ea typeface="Noto Sans SC"/>
                <a:cs typeface="Noto Sans SC"/>
                <a:sym typeface="Noto Sans SC"/>
              </a:rPr>
              <a:t>Full-Stack Automatic Adaptation</a:t>
            </a:r>
            <a:endParaRPr lang="en-US" sz="1100"/>
          </a:p>
        </p:txBody>
      </p:sp>
      <p:cxnSp>
        <p:nvCxnSpPr>
          <p:cNvPr id="17" name="Connector 17"/>
          <p:cNvCxnSpPr/>
          <p:nvPr/>
        </p:nvCxnSpPr>
        <p:spPr>
          <a:xfrm rot="-16687">
            <a:off x="8407415" y="3930650"/>
            <a:ext cx="2616200" cy="12700"/>
          </a:xfrm>
          <a:prstGeom prst="straightConnector1">
            <a:avLst/>
          </a:prstGeom>
          <a:solidFill>
            <a:srgbClr val="DEE0E3">
              <a:alpha val="100000"/>
            </a:srgbClr>
          </a:solidFill>
          <a:ln w="12700" cap="flat" cmpd="sng">
            <a:solidFill>
              <a:srgbClr val="22C55E">
                <a:alpha val="30000"/>
              </a:srgbClr>
            </a:solidFill>
            <a:prstDash val="solid"/>
            <a:round/>
            <a:headEnd type="none" w="med" len="med"/>
            <a:tailEnd type="none" w="med" len="med"/>
          </a:ln>
        </p:spPr>
      </p:cxnSp>
      <p:sp>
        <p:nvSpPr>
          <p:cNvPr id="18" name="AutoShape 18"/>
          <p:cNvSpPr/>
          <p:nvPr/>
        </p:nvSpPr>
        <p:spPr>
          <a:xfrm>
            <a:off x="8280400" y="4191000"/>
            <a:ext cx="2870200" cy="1270000"/>
          </a:xfrm>
          <a:prstGeom prst="rect">
            <a:avLst/>
          </a:prstGeom>
          <a:noFill/>
          <a:ln w="12700" cap="flat" cmpd="sng">
            <a:noFill/>
            <a:prstDash val="solid"/>
            <a:round/>
          </a:ln>
        </p:spPr>
        <p:txBody>
          <a:bodyPr vert="horz" wrap="square" lIns="0" tIns="0" rIns="0" bIns="0" rtlCol="0" anchor="ctr" anchorCtr="0"/>
          <a:lstStyle/>
          <a:p>
            <a:pPr marL="0" indent="0" algn="just">
              <a:lnSpc>
                <a:spcPct val="108333"/>
              </a:lnSpc>
              <a:defRPr/>
            </a:pPr>
            <a:r>
              <a:rPr lang="en-US" sz="1200" b="0" i="0" u="none" strike="noStrike">
                <a:solidFill>
                  <a:srgbClr val="475569"/>
                </a:solidFill>
                <a:latin typeface="Noto Sans SC"/>
                <a:ea typeface="Noto Sans SC"/>
                <a:cs typeface="Noto Sans SC"/>
                <a:sym typeface="Noto Sans SC"/>
              </a:rPr>
              <a:t>Automatically adapt to different screen sizes and resolutions, realize one-click adaptation to multiple terminals, ensure consistent user experience, and save development costs.</a:t>
            </a:r>
            <a:endParaRPr lang="en-US" sz="1100"/>
          </a:p>
        </p:txBody>
      </p:sp>
      <p:sp>
        <p:nvSpPr>
          <p:cNvPr id="19" name="AutoShape 19"/>
          <p:cNvSpPr/>
          <p:nvPr/>
        </p:nvSpPr>
        <p:spPr>
          <a:xfrm>
            <a:off x="762000" y="5842000"/>
            <a:ext cx="10668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1200" b="0" i="0" u="none" strike="noStrike">
                <a:solidFill>
                  <a:srgbClr val="334155">
                    <a:alpha val="70196"/>
                  </a:srgbClr>
                </a:solidFill>
                <a:latin typeface="Noto Sans SC"/>
                <a:ea typeface="Noto Sans SC"/>
                <a:cs typeface="Noto Sans SC"/>
                <a:sym typeface="Noto Sans SC"/>
              </a:rPr>
              <a:t>The three major modules work together to form a complete development closed loop, covering from development, debugging to deployment, realizing full-link automation and intelligent development.</a:t>
            </a:r>
            <a:endParaRPr lang="en-US" sz="11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dirty="0">
                <a:solidFill>
                  <a:srgbClr val="334155"/>
                </a:solidFill>
                <a:latin typeface="Noto Sans SC"/>
                <a:ea typeface="Noto Sans SC"/>
                <a:cs typeface="Noto Sans SC"/>
                <a:sym typeface="Noto Sans SC"/>
              </a:rPr>
              <a:t>Powerful Integrated Development Environment</a:t>
            </a:r>
            <a:endParaRPr lang="en-US" sz="1100" dirty="0"/>
          </a:p>
        </p:txBody>
      </p:sp>
      <p:sp>
        <p:nvSpPr>
          <p:cNvPr id="4" name="AutoShape 4"/>
          <p:cNvSpPr/>
          <p:nvPr/>
        </p:nvSpPr>
        <p:spPr>
          <a:xfrm>
            <a:off x="762000" y="1651000"/>
            <a:ext cx="5334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WebBuilder provides an all-in-one integrated development environment, allowing developers to carry out application development anytime and anywhere through a browser. The built-in rich tools and functions support the rapid development of any complex enterprise-level application system, making the development of enterprise-level applications easier and more efficient.</a:t>
            </a:r>
            <a:endParaRPr lang="en-US" sz="1100"/>
          </a:p>
        </p:txBody>
      </p:sp>
      <p:sp>
        <p:nvSpPr>
          <p:cNvPr id="5" name="AutoShape 5"/>
          <p:cNvSpPr/>
          <p:nvPr/>
        </p:nvSpPr>
        <p:spPr>
          <a:xfrm>
            <a:off x="762000" y="3175000"/>
            <a:ext cx="2540000" cy="1469736"/>
          </a:xfrm>
          <a:prstGeom prst="roundRect">
            <a:avLst>
              <a:gd name="adj" fmla="val 0"/>
            </a:avLst>
          </a:prstGeom>
          <a:solidFill>
            <a:srgbClr val="22C55E">
              <a:alpha val="8000"/>
            </a:srgbClr>
          </a:solidFill>
          <a:ln w="25400" cap="flat" cmpd="sng">
            <a:noFill/>
            <a:prstDash val="solid"/>
            <a:round/>
          </a:ln>
        </p:spPr>
        <p:txBody>
          <a:bodyPr vert="horz" wrap="square" lIns="0" tIns="0" rIns="0" bIns="0" rtlCol="0" anchor="ctr" anchorCtr="0"/>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00" y="3302000"/>
            <a:ext cx="304800" cy="304800"/>
          </a:xfrm>
          <a:prstGeom prst="rect">
            <a:avLst/>
          </a:prstGeom>
        </p:spPr>
      </p:pic>
      <p:sp>
        <p:nvSpPr>
          <p:cNvPr id="7" name="AutoShape 7"/>
          <p:cNvSpPr/>
          <p:nvPr/>
        </p:nvSpPr>
        <p:spPr>
          <a:xfrm>
            <a:off x="1333500" y="3302000"/>
            <a:ext cx="1905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a:ea typeface="Noto Sans SC"/>
                <a:cs typeface="Noto Sans SC"/>
                <a:sym typeface="Noto Sans SC"/>
              </a:rPr>
              <a:t>Cross-Platform Access</a:t>
            </a:r>
            <a:endParaRPr lang="en-US" sz="1100"/>
          </a:p>
        </p:txBody>
      </p:sp>
      <p:sp>
        <p:nvSpPr>
          <p:cNvPr id="8" name="AutoShape 8"/>
          <p:cNvSpPr/>
          <p:nvPr/>
        </p:nvSpPr>
        <p:spPr>
          <a:xfrm>
            <a:off x="952500" y="3763818"/>
            <a:ext cx="2159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dirty="0">
                <a:solidFill>
                  <a:srgbClr val="64748B"/>
                </a:solidFill>
                <a:latin typeface="Noto Sans SC"/>
                <a:ea typeface="Noto Sans SC"/>
                <a:cs typeface="Noto Sans SC"/>
                <a:sym typeface="Noto Sans SC"/>
              </a:rPr>
              <a:t>Browser-based, no additional software installation required, accessible on any device, breaking geographical restrictions.</a:t>
            </a:r>
            <a:endParaRPr lang="en-US" sz="1100" dirty="0"/>
          </a:p>
        </p:txBody>
      </p:sp>
      <p:sp>
        <p:nvSpPr>
          <p:cNvPr id="9" name="AutoShape 9"/>
          <p:cNvSpPr/>
          <p:nvPr/>
        </p:nvSpPr>
        <p:spPr>
          <a:xfrm>
            <a:off x="3429000" y="3175000"/>
            <a:ext cx="2540000" cy="1469736"/>
          </a:xfrm>
          <a:prstGeom prst="roundRect">
            <a:avLst>
              <a:gd name="adj" fmla="val 0"/>
            </a:avLst>
          </a:prstGeom>
          <a:solidFill>
            <a:srgbClr val="22C55E">
              <a:alpha val="8000"/>
            </a:srgbClr>
          </a:solidFill>
          <a:ln w="25400" cap="flat" cmpd="sng">
            <a:noFill/>
            <a:prstDash val="solid"/>
            <a:round/>
          </a:ln>
        </p:spPr>
        <p:txBody>
          <a:bodyPr vert="horz" wrap="square" lIns="0" tIns="0" rIns="0" bIns="0" rtlCol="0" anchor="ctr" anchorCtr="0"/>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19500" y="3302000"/>
            <a:ext cx="304800" cy="304800"/>
          </a:xfrm>
          <a:prstGeom prst="rect">
            <a:avLst/>
          </a:prstGeom>
        </p:spPr>
      </p:pic>
      <p:sp>
        <p:nvSpPr>
          <p:cNvPr id="11" name="AutoShape 11"/>
          <p:cNvSpPr/>
          <p:nvPr/>
        </p:nvSpPr>
        <p:spPr>
          <a:xfrm>
            <a:off x="4000500" y="3302000"/>
            <a:ext cx="1905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a:ea typeface="Noto Sans SC"/>
                <a:cs typeface="Noto Sans SC"/>
                <a:sym typeface="Noto Sans SC"/>
              </a:rPr>
              <a:t>Visual Design</a:t>
            </a:r>
            <a:endParaRPr lang="en-US" sz="1100"/>
          </a:p>
        </p:txBody>
      </p:sp>
      <p:sp>
        <p:nvSpPr>
          <p:cNvPr id="12" name="AutoShape 12"/>
          <p:cNvSpPr/>
          <p:nvPr/>
        </p:nvSpPr>
        <p:spPr>
          <a:xfrm>
            <a:off x="3619500" y="3744768"/>
            <a:ext cx="2159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dirty="0">
                <a:solidFill>
                  <a:srgbClr val="64748B"/>
                </a:solidFill>
                <a:latin typeface="Noto Sans SC"/>
                <a:ea typeface="Noto Sans SC"/>
                <a:cs typeface="Noto Sans SC"/>
                <a:sym typeface="Noto Sans SC"/>
              </a:rPr>
              <a:t>Drag-and-drop visual design, real-time preview of the effect, quickly build the interface layout, and improve development efficiency.</a:t>
            </a:r>
            <a:endParaRPr lang="en-US" sz="1100" dirty="0"/>
          </a:p>
        </p:txBody>
      </p:sp>
      <p:sp>
        <p:nvSpPr>
          <p:cNvPr id="13" name="AutoShape 13"/>
          <p:cNvSpPr/>
          <p:nvPr/>
        </p:nvSpPr>
        <p:spPr>
          <a:xfrm>
            <a:off x="762000" y="4826000"/>
            <a:ext cx="2540000" cy="1397000"/>
          </a:xfrm>
          <a:prstGeom prst="roundRect">
            <a:avLst>
              <a:gd name="adj" fmla="val 0"/>
            </a:avLst>
          </a:prstGeom>
          <a:solidFill>
            <a:srgbClr val="22C55E">
              <a:alpha val="8000"/>
            </a:srgbClr>
          </a:solidFill>
          <a:ln w="25400" cap="flat" cmpd="sng">
            <a:noFill/>
            <a:prstDash val="solid"/>
            <a:round/>
          </a:ln>
        </p:spPr>
        <p:txBody>
          <a:bodyPr vert="horz" wrap="square" lIns="0" tIns="0" rIns="0" bIns="0" rtlCol="0" anchor="ctr" anchorCtr="0"/>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500" y="4953000"/>
            <a:ext cx="304800" cy="304800"/>
          </a:xfrm>
          <a:prstGeom prst="rect">
            <a:avLst/>
          </a:prstGeom>
        </p:spPr>
      </p:pic>
      <p:sp>
        <p:nvSpPr>
          <p:cNvPr id="15" name="AutoShape 15"/>
          <p:cNvSpPr/>
          <p:nvPr/>
        </p:nvSpPr>
        <p:spPr>
          <a:xfrm>
            <a:off x="1333500" y="4953000"/>
            <a:ext cx="1905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dirty="0">
                <a:solidFill>
                  <a:srgbClr val="22C55E"/>
                </a:solidFill>
                <a:latin typeface="Noto Sans SC"/>
                <a:ea typeface="Noto Sans SC"/>
                <a:cs typeface="Noto Sans SC"/>
                <a:sym typeface="Noto Sans SC"/>
              </a:rPr>
              <a:t>Rich Component Library</a:t>
            </a:r>
            <a:endParaRPr lang="en-US" sz="1100" dirty="0"/>
          </a:p>
        </p:txBody>
      </p:sp>
      <p:sp>
        <p:nvSpPr>
          <p:cNvPr id="16" name="AutoShape 16"/>
          <p:cNvSpPr/>
          <p:nvPr/>
        </p:nvSpPr>
        <p:spPr>
          <a:xfrm>
            <a:off x="952500" y="5308600"/>
            <a:ext cx="2159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dirty="0">
                <a:solidFill>
                  <a:srgbClr val="64748B"/>
                </a:solidFill>
                <a:latin typeface="Noto Sans SC"/>
                <a:ea typeface="Noto Sans SC"/>
                <a:cs typeface="Noto Sans SC"/>
                <a:sym typeface="Noto Sans SC"/>
              </a:rPr>
              <a:t>A large number of predefined UI components and business components to speed up the development process.</a:t>
            </a:r>
            <a:endParaRPr lang="en-US" sz="1100" dirty="0"/>
          </a:p>
        </p:txBody>
      </p:sp>
      <p:sp>
        <p:nvSpPr>
          <p:cNvPr id="17" name="AutoShape 17"/>
          <p:cNvSpPr/>
          <p:nvPr/>
        </p:nvSpPr>
        <p:spPr>
          <a:xfrm>
            <a:off x="3429000" y="4826000"/>
            <a:ext cx="2540000" cy="1397000"/>
          </a:xfrm>
          <a:prstGeom prst="roundRect">
            <a:avLst>
              <a:gd name="adj" fmla="val 0"/>
            </a:avLst>
          </a:prstGeom>
          <a:solidFill>
            <a:srgbClr val="22C55E">
              <a:alpha val="8000"/>
            </a:srgbClr>
          </a:solidFill>
          <a:ln w="25400" cap="flat" cmpd="sng">
            <a:noFill/>
            <a:prstDash val="solid"/>
            <a:round/>
          </a:ln>
        </p:spPr>
        <p:txBody>
          <a:bodyPr vert="horz" wrap="square" lIns="0" tIns="0" rIns="0" bIns="0" rtlCol="0" anchor="ctr" anchorCtr="0"/>
          <a:lstStyle/>
          <a:p>
            <a:pPr algn="ctr">
              <a:defRPr/>
            </a:pPr>
            <a:endParaRPr/>
          </a:p>
        </p:txBody>
      </p:sp>
      <p:pic>
        <p:nvPicPr>
          <p:cNvPr id="18" name="Picture 18"/>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619500" y="4953000"/>
            <a:ext cx="304800" cy="304800"/>
          </a:xfrm>
          <a:prstGeom prst="rect">
            <a:avLst/>
          </a:prstGeom>
        </p:spPr>
      </p:pic>
      <p:sp>
        <p:nvSpPr>
          <p:cNvPr id="19" name="AutoShape 19"/>
          <p:cNvSpPr/>
          <p:nvPr/>
        </p:nvSpPr>
        <p:spPr>
          <a:xfrm>
            <a:off x="4000500" y="4953000"/>
            <a:ext cx="1905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a:ea typeface="Noto Sans SC"/>
                <a:cs typeface="Noto Sans SC"/>
                <a:sym typeface="Noto Sans SC"/>
              </a:rPr>
              <a:t>One-Click Publish</a:t>
            </a:r>
            <a:endParaRPr lang="en-US" sz="1100"/>
          </a:p>
        </p:txBody>
      </p:sp>
      <p:sp>
        <p:nvSpPr>
          <p:cNvPr id="20" name="AutoShape 20"/>
          <p:cNvSpPr/>
          <p:nvPr/>
        </p:nvSpPr>
        <p:spPr>
          <a:xfrm>
            <a:off x="3619500" y="5308600"/>
            <a:ext cx="2159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64748B"/>
                </a:solidFill>
                <a:latin typeface="Noto Sans SC"/>
                <a:ea typeface="Noto Sans SC"/>
                <a:cs typeface="Noto Sans SC"/>
                <a:sym typeface="Noto Sans SC"/>
              </a:rPr>
              <a:t>Automatically generate release version software packages with one click, deploy to the target server and run with one click, simple and fast.</a:t>
            </a:r>
            <a:endParaRPr lang="en-US" sz="1100"/>
          </a:p>
        </p:txBody>
      </p:sp>
      <p:pic>
        <p:nvPicPr>
          <p:cNvPr id="21" name="Picture 21"/>
          <p:cNvPicPr>
            <a:picLocks noChangeAspect="1"/>
          </p:cNvPicPr>
          <p:nvPr/>
        </p:nvPicPr>
        <p:blipFill>
          <a:blip r:embed="rId8"/>
          <a:srcRect l="11897" r="11897"/>
          <a:stretch>
            <a:fillRect/>
          </a:stretch>
        </p:blipFill>
        <p:spPr>
          <a:xfrm>
            <a:off x="6477000" y="2286000"/>
            <a:ext cx="4826000" cy="2667000"/>
          </a:xfrm>
          <a:prstGeom prst="roundRect">
            <a:avLst>
              <a:gd name="adj" fmla="val 5714"/>
            </a:avLst>
          </a:prstGeom>
          <a:noFill/>
          <a:ln w="25400" cap="flat" cmpd="sng">
            <a:noFill/>
            <a:prstDash val="solid"/>
            <a:round/>
          </a:ln>
          <a:effectLst>
            <a:outerShdw blurRad="190500" dist="76200" dir="2700000" algn="tl" rotWithShape="0">
              <a:srgbClr val="000000">
                <a:alpha val="12000"/>
              </a:srgbClr>
            </a:outerShdw>
          </a:effectLst>
        </p:spPr>
      </p:pic>
      <p:sp>
        <p:nvSpPr>
          <p:cNvPr id="22" name="AutoShape 22"/>
          <p:cNvSpPr/>
          <p:nvPr/>
        </p:nvSpPr>
        <p:spPr>
          <a:xfrm>
            <a:off x="6477000" y="5334000"/>
            <a:ext cx="4826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0" i="1" u="none" strike="noStrike">
                <a:solidFill>
                  <a:srgbClr val="475569"/>
                </a:solidFill>
                <a:latin typeface="Noto Sans SC"/>
                <a:ea typeface="Noto Sans SC"/>
                <a:cs typeface="Noto Sans SC"/>
                <a:sym typeface="Noto Sans SC"/>
              </a:rPr>
              <a:t>“The WYSIWYG development experience allows code writing and interface design to be carried out simultaneously, doubling the efficiency.”</a:t>
            </a:r>
            <a:endParaRPr lang="en-US" sz="1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334155"/>
                </a:solidFill>
                <a:latin typeface="Noto Sans SC"/>
                <a:ea typeface="Noto Sans SC"/>
                <a:cs typeface="Noto Sans SC"/>
                <a:sym typeface="Noto Sans SC"/>
              </a:rPr>
              <a:t>Module 2: AI-Based Module and Code Auto-Generation</a:t>
            </a:r>
            <a:endParaRPr lang="en-US" sz="1100"/>
          </a:p>
        </p:txBody>
      </p:sp>
      <p:sp>
        <p:nvSpPr>
          <p:cNvPr id="4" name="AutoShape 4"/>
          <p:cNvSpPr/>
          <p:nvPr/>
        </p:nvSpPr>
        <p:spPr>
          <a:xfrm>
            <a:off x="762000" y="1651000"/>
            <a:ext cx="1066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75569"/>
                </a:solidFill>
                <a:latin typeface="Noto Sans SC"/>
                <a:ea typeface="Noto Sans SC"/>
                <a:cs typeface="Noto Sans SC"/>
                <a:sym typeface="Noto Sans SC"/>
              </a:rPr>
              <a:t>WebBuilder is equipped with AI-driven module and code auto-generation capabilities, which can intelligently generate standardized business modules and code content, unify project development specifications, greatly reduce development costs, and improve overall R&amp;D efficiency.</a:t>
            </a:r>
            <a:endParaRPr lang="en-US" sz="1100"/>
          </a:p>
        </p:txBody>
      </p:sp>
      <p:sp>
        <p:nvSpPr>
          <p:cNvPr id="5" name="AutoShape 5"/>
          <p:cNvSpPr/>
          <p:nvPr/>
        </p:nvSpPr>
        <p:spPr>
          <a:xfrm>
            <a:off x="762000" y="2858076"/>
            <a:ext cx="5207000" cy="1142423"/>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00" y="3188277"/>
            <a:ext cx="406400" cy="406400"/>
          </a:xfrm>
          <a:prstGeom prst="rect">
            <a:avLst/>
          </a:prstGeom>
        </p:spPr>
      </p:pic>
      <p:sp>
        <p:nvSpPr>
          <p:cNvPr id="7" name="AutoShape 7"/>
          <p:cNvSpPr/>
          <p:nvPr/>
        </p:nvSpPr>
        <p:spPr>
          <a:xfrm>
            <a:off x="1524000" y="2921577"/>
            <a:ext cx="431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a:ea typeface="Noto Sans SC"/>
                <a:cs typeface="Noto Sans SC"/>
                <a:sym typeface="Noto Sans SC"/>
              </a:rPr>
              <a:t>AI-Driven · Intelligent Understanding</a:t>
            </a:r>
            <a:endParaRPr lang="en-US" sz="1100"/>
          </a:p>
          <a:p>
            <a:pPr marL="0" indent="0" algn="l">
              <a:lnSpc>
                <a:spcPct val="100000"/>
              </a:lnSpc>
            </a:pPr>
            <a:r>
              <a:rPr lang="en-US" sz="1100" b="0" i="0" u="none" strike="noStrike">
                <a:solidFill>
                  <a:srgbClr val="374151"/>
                </a:solidFill>
                <a:latin typeface="Noto Sans SC"/>
                <a:ea typeface="Noto Sans SC"/>
                <a:cs typeface="Noto Sans SC"/>
                <a:sym typeface="Noto Sans SC"/>
              </a:rPr>
              <a:t>Based on natural language understanding technology, it can accurately understand business needs and automatically generate corresponding functional modules, greatly lowering the technical threshold for development.</a:t>
            </a:r>
          </a:p>
        </p:txBody>
      </p:sp>
      <p:sp>
        <p:nvSpPr>
          <p:cNvPr id="8" name="AutoShape 8"/>
          <p:cNvSpPr/>
          <p:nvPr/>
        </p:nvSpPr>
        <p:spPr>
          <a:xfrm>
            <a:off x="762000" y="4064000"/>
            <a:ext cx="5207000" cy="11430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2500" y="4394200"/>
            <a:ext cx="406400" cy="406400"/>
          </a:xfrm>
          <a:prstGeom prst="rect">
            <a:avLst/>
          </a:prstGeom>
        </p:spPr>
      </p:pic>
      <p:sp>
        <p:nvSpPr>
          <p:cNvPr id="10" name="AutoShape 10"/>
          <p:cNvSpPr/>
          <p:nvPr/>
        </p:nvSpPr>
        <p:spPr>
          <a:xfrm>
            <a:off x="1524000" y="4127500"/>
            <a:ext cx="431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dirty="0">
                <a:solidFill>
                  <a:srgbClr val="22C55E"/>
                </a:solidFill>
                <a:latin typeface="Noto Sans SC"/>
                <a:ea typeface="Noto Sans SC"/>
                <a:cs typeface="Noto Sans SC"/>
                <a:sym typeface="Noto Sans SC"/>
              </a:rPr>
              <a:t>Standardized Generation · Unified Specifications</a:t>
            </a:r>
            <a:endParaRPr lang="en-US" sz="1100" dirty="0"/>
          </a:p>
          <a:p>
            <a:pPr marL="0" indent="0" algn="l">
              <a:lnSpc>
                <a:spcPct val="100000"/>
              </a:lnSpc>
            </a:pPr>
            <a:r>
              <a:rPr lang="en-US" sz="1100" b="0" i="0" u="none" strike="noStrike" dirty="0">
                <a:solidFill>
                  <a:srgbClr val="374151"/>
                </a:solidFill>
                <a:latin typeface="Noto Sans SC"/>
                <a:ea typeface="Noto Sans SC"/>
                <a:cs typeface="Noto Sans SC"/>
                <a:sym typeface="Noto Sans SC"/>
              </a:rPr>
              <a:t>Strictly follow the development specifications to generate code and modules, ensuring code quality and maintainability, and making team collaboration more efficient.</a:t>
            </a:r>
          </a:p>
        </p:txBody>
      </p:sp>
      <p:sp>
        <p:nvSpPr>
          <p:cNvPr id="11" name="AutoShape 11"/>
          <p:cNvSpPr/>
          <p:nvPr/>
        </p:nvSpPr>
        <p:spPr>
          <a:xfrm>
            <a:off x="762000" y="5282335"/>
            <a:ext cx="5207000" cy="11430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2" name="Picture 12"/>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500" y="5612535"/>
            <a:ext cx="406400" cy="406400"/>
          </a:xfrm>
          <a:prstGeom prst="rect">
            <a:avLst/>
          </a:prstGeom>
        </p:spPr>
      </p:pic>
      <p:sp>
        <p:nvSpPr>
          <p:cNvPr id="13" name="AutoShape 13"/>
          <p:cNvSpPr/>
          <p:nvPr/>
        </p:nvSpPr>
        <p:spPr>
          <a:xfrm>
            <a:off x="1524000" y="5345835"/>
            <a:ext cx="431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a:ea typeface="Noto Sans SC"/>
                <a:cs typeface="Noto Sans SC"/>
                <a:sym typeface="Noto Sans SC"/>
              </a:rPr>
              <a:t>R&amp;D Efficiency Improvement · Focus on Innovation</a:t>
            </a:r>
            <a:endParaRPr lang="en-US" sz="1100"/>
          </a:p>
          <a:p>
            <a:pPr marL="0" indent="0" algn="l">
              <a:lnSpc>
                <a:spcPct val="100000"/>
              </a:lnSpc>
            </a:pPr>
            <a:r>
              <a:rPr lang="en-US" sz="1100" b="0" i="0" u="none" strike="noStrike">
                <a:solidFill>
                  <a:srgbClr val="374151"/>
                </a:solidFill>
                <a:latin typeface="Noto Sans SC"/>
                <a:ea typeface="Noto Sans SC"/>
                <a:cs typeface="Noto Sans SC"/>
                <a:sym typeface="Noto Sans SC"/>
              </a:rPr>
              <a:t>Liberate developers from tedious repetitive coding work, focus on core business logic and innovative thinking, and improve R&amp;D efficiency and quality.</a:t>
            </a:r>
          </a:p>
        </p:txBody>
      </p:sp>
      <p:pic>
        <p:nvPicPr>
          <p:cNvPr id="14" name="Picture 14"/>
          <p:cNvPicPr>
            <a:picLocks noChangeAspect="1"/>
          </p:cNvPicPr>
          <p:nvPr/>
        </p:nvPicPr>
        <p:blipFill>
          <a:blip r:embed="rId7"/>
          <a:srcRect l="2439" r="2439"/>
          <a:stretch>
            <a:fillRect/>
          </a:stretch>
        </p:blipFill>
        <p:spPr>
          <a:xfrm>
            <a:off x="6223000" y="2921000"/>
            <a:ext cx="5334000" cy="2286000"/>
          </a:xfrm>
          <a:prstGeom prst="rect">
            <a:avLst/>
          </a:prstGeom>
          <a:noFill/>
          <a:ln w="25400" cap="flat" cmpd="sng">
            <a:solidFill>
              <a:srgbClr val="FFFFFF">
                <a:alpha val="80000"/>
              </a:srgbClr>
            </a:solidFill>
            <a:prstDash val="solid"/>
            <a:round/>
          </a:ln>
          <a:effectLst>
            <a:outerShdw blurRad="190500" dist="76200" dir="2700000" algn="tl" rotWithShape="0">
              <a:srgbClr val="000000">
                <a:alpha val="12000"/>
              </a:srgbClr>
            </a:outerShdw>
          </a:effectLst>
        </p:spPr>
      </p:pic>
      <p:sp>
        <p:nvSpPr>
          <p:cNvPr id="15" name="AutoShape 15"/>
          <p:cNvSpPr/>
          <p:nvPr/>
        </p:nvSpPr>
        <p:spPr>
          <a:xfrm>
            <a:off x="6223000" y="5270500"/>
            <a:ext cx="5334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1" i="0" u="none" strike="noStrike">
                <a:solidFill>
                  <a:srgbClr val="334155"/>
                </a:solidFill>
                <a:latin typeface="Noto Sans SC"/>
                <a:ea typeface="Noto Sans SC"/>
                <a:cs typeface="Noto Sans SC"/>
                <a:sym typeface="Noto Sans SC"/>
              </a:rPr>
              <a:t>Smart Generation: </a:t>
            </a:r>
            <a:r>
              <a:rPr lang="en-US" sz="1200" b="0" i="0" u="none" strike="noStrike">
                <a:solidFill>
                  <a:srgbClr val="475569"/>
                </a:solidFill>
                <a:latin typeface="Noto Sans SC"/>
                <a:ea typeface="Noto Sans SC"/>
                <a:cs typeface="Noto Sans SC"/>
                <a:sym typeface="Noto Sans SC"/>
              </a:rPr>
              <a:t>In the development process, when you encounter repetitive tasks, you can generate the corresponding code and modules with one click, realizing a "worry-free" development experience and greatly improving development efficiency.</a:t>
            </a:r>
            <a:endParaRPr lang="en-US" sz="11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600" b="1" i="0" u="none" strike="noStrike">
                <a:solidFill>
                  <a:srgbClr val="334155"/>
                </a:solidFill>
                <a:latin typeface="Noto Sans SC"/>
                <a:ea typeface="Noto Sans SC"/>
                <a:cs typeface="Noto Sans SC"/>
                <a:sym typeface="Noto Sans SC"/>
              </a:rPr>
              <a:t>Module 3: Automatic Adaptation to All Terminal Devices</a:t>
            </a:r>
            <a:endParaRPr lang="en-US" sz="1100"/>
          </a:p>
        </p:txBody>
      </p:sp>
      <p:sp>
        <p:nvSpPr>
          <p:cNvPr id="4" name="AutoShape 4"/>
          <p:cNvSpPr/>
          <p:nvPr/>
        </p:nvSpPr>
        <p:spPr>
          <a:xfrm>
            <a:off x="762000" y="1778000"/>
            <a:ext cx="10668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75569"/>
                </a:solidFill>
                <a:latin typeface="Noto Sans SC"/>
                <a:ea typeface="Noto Sans SC"/>
                <a:cs typeface="Noto Sans SC"/>
                <a:sym typeface="Noto Sans SC"/>
              </a:rPr>
              <a:t>WebBuilder adopts advanced responsive design technology. Once developed, it can run on all devices, whether it is a desktop browser, mobile phone, Pad, or embedded web pages in WeChat or mini-programs, providing a consistent appearance and easy-to-operate user experience.</a:t>
            </a:r>
            <a:endParaRPr lang="en-US" sz="1100"/>
          </a:p>
        </p:txBody>
      </p:sp>
      <p:sp>
        <p:nvSpPr>
          <p:cNvPr id="5" name="AutoShape 5"/>
          <p:cNvSpPr/>
          <p:nvPr/>
        </p:nvSpPr>
        <p:spPr>
          <a:xfrm>
            <a:off x="762000" y="3556000"/>
            <a:ext cx="3378200" cy="2286000"/>
          </a:xfrm>
          <a:prstGeom prst="roundRect">
            <a:avLst>
              <a:gd name="adj" fmla="val 0"/>
            </a:avLst>
          </a:prstGeom>
          <a:solidFill>
            <a:srgbClr val="FFFFFF">
              <a:alpha val="5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3810000"/>
            <a:ext cx="406400" cy="406400"/>
          </a:xfrm>
          <a:prstGeom prst="rect">
            <a:avLst/>
          </a:prstGeom>
        </p:spPr>
      </p:pic>
      <p:sp>
        <p:nvSpPr>
          <p:cNvPr id="7" name="AutoShape 7"/>
          <p:cNvSpPr/>
          <p:nvPr/>
        </p:nvSpPr>
        <p:spPr>
          <a:xfrm>
            <a:off x="1524000" y="3835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4155"/>
                </a:solidFill>
                <a:latin typeface="Noto Sans SC"/>
                <a:ea typeface="Noto Sans SC"/>
                <a:cs typeface="Noto Sans SC"/>
                <a:sym typeface="Noto Sans SC"/>
              </a:rPr>
              <a:t>Develop Once, Run Anywhere</a:t>
            </a:r>
            <a:endParaRPr lang="en-US" sz="1100"/>
          </a:p>
        </p:txBody>
      </p:sp>
      <p:sp>
        <p:nvSpPr>
          <p:cNvPr id="8" name="AutoShape 8"/>
          <p:cNvSpPr/>
          <p:nvPr/>
        </p:nvSpPr>
        <p:spPr>
          <a:xfrm>
            <a:off x="1016000" y="4445000"/>
            <a:ext cx="28702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64748B"/>
                </a:solidFill>
                <a:latin typeface="Noto Sans SC"/>
                <a:ea typeface="Noto Sans SC"/>
                <a:cs typeface="Noto Sans SC"/>
                <a:sym typeface="Noto Sans SC"/>
              </a:rPr>
              <a:t>No need to develop separately for different devices, which greatly saves development resources and reduces maintenance costs.</a:t>
            </a:r>
            <a:endParaRPr lang="en-US" sz="1100"/>
          </a:p>
        </p:txBody>
      </p:sp>
      <p:sp>
        <p:nvSpPr>
          <p:cNvPr id="9" name="AutoShape 9"/>
          <p:cNvSpPr/>
          <p:nvPr/>
        </p:nvSpPr>
        <p:spPr>
          <a:xfrm>
            <a:off x="4406900" y="3556000"/>
            <a:ext cx="3378200" cy="2286000"/>
          </a:xfrm>
          <a:prstGeom prst="roundRect">
            <a:avLst>
              <a:gd name="adj" fmla="val 0"/>
            </a:avLst>
          </a:prstGeom>
          <a:solidFill>
            <a:srgbClr val="FFFFFF">
              <a:alpha val="5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60900" y="3810000"/>
            <a:ext cx="406400" cy="406400"/>
          </a:xfrm>
          <a:prstGeom prst="rect">
            <a:avLst/>
          </a:prstGeom>
        </p:spPr>
      </p:pic>
      <p:sp>
        <p:nvSpPr>
          <p:cNvPr id="11" name="AutoShape 11"/>
          <p:cNvSpPr/>
          <p:nvPr/>
        </p:nvSpPr>
        <p:spPr>
          <a:xfrm>
            <a:off x="5168900" y="3835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4155"/>
                </a:solidFill>
                <a:latin typeface="Noto Sans SC"/>
                <a:ea typeface="Noto Sans SC"/>
                <a:cs typeface="Noto Sans SC"/>
                <a:sym typeface="Noto Sans SC"/>
              </a:rPr>
              <a:t>Consistent User Experience</a:t>
            </a:r>
            <a:endParaRPr lang="en-US" sz="1100"/>
          </a:p>
        </p:txBody>
      </p:sp>
      <p:sp>
        <p:nvSpPr>
          <p:cNvPr id="12" name="AutoShape 12"/>
          <p:cNvSpPr/>
          <p:nvPr/>
        </p:nvSpPr>
        <p:spPr>
          <a:xfrm>
            <a:off x="4660900" y="4445000"/>
            <a:ext cx="28702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64748B"/>
                </a:solidFill>
                <a:latin typeface="Noto Sans SC"/>
                <a:ea typeface="Noto Sans SC"/>
                <a:cs typeface="Noto Sans SC"/>
                <a:sym typeface="Noto Sans SC"/>
              </a:rPr>
              <a:t>Provide a unified interface style and operation method on different devices, reduce user learning costs, and improve user satisfaction.</a:t>
            </a:r>
            <a:endParaRPr lang="en-US" sz="1100"/>
          </a:p>
        </p:txBody>
      </p:sp>
      <p:sp>
        <p:nvSpPr>
          <p:cNvPr id="13" name="AutoShape 13"/>
          <p:cNvSpPr/>
          <p:nvPr/>
        </p:nvSpPr>
        <p:spPr>
          <a:xfrm>
            <a:off x="8051800" y="3556000"/>
            <a:ext cx="3378200" cy="2286000"/>
          </a:xfrm>
          <a:prstGeom prst="roundRect">
            <a:avLst>
              <a:gd name="adj" fmla="val 0"/>
            </a:avLst>
          </a:prstGeom>
          <a:solidFill>
            <a:srgbClr val="FFFFFF">
              <a:alpha val="5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05800" y="3810000"/>
            <a:ext cx="406400" cy="406400"/>
          </a:xfrm>
          <a:prstGeom prst="rect">
            <a:avLst/>
          </a:prstGeom>
        </p:spPr>
      </p:pic>
      <p:sp>
        <p:nvSpPr>
          <p:cNvPr id="15" name="AutoShape 15"/>
          <p:cNvSpPr/>
          <p:nvPr/>
        </p:nvSpPr>
        <p:spPr>
          <a:xfrm>
            <a:off x="8813800" y="3835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4155"/>
                </a:solidFill>
                <a:latin typeface="Noto Sans SC"/>
                <a:ea typeface="Noto Sans SC"/>
                <a:cs typeface="Noto Sans SC"/>
                <a:sym typeface="Noto Sans SC"/>
              </a:rPr>
              <a:t>Broad Device Compatibility</a:t>
            </a:r>
            <a:endParaRPr lang="en-US" sz="1100"/>
          </a:p>
        </p:txBody>
      </p:sp>
      <p:sp>
        <p:nvSpPr>
          <p:cNvPr id="16" name="AutoShape 16"/>
          <p:cNvSpPr/>
          <p:nvPr/>
        </p:nvSpPr>
        <p:spPr>
          <a:xfrm>
            <a:off x="8305800" y="4445000"/>
            <a:ext cx="28702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64748B"/>
                </a:solidFill>
                <a:latin typeface="Noto Sans SC"/>
                <a:ea typeface="Noto Sans SC"/>
                <a:cs typeface="Noto Sans SC"/>
                <a:sym typeface="Noto Sans SC"/>
              </a:rPr>
              <a:t>Support all mainstream browsers and mobile devices, adapt to different screen sizes and resolutions, and cover the majority of user groups.</a:t>
            </a:r>
            <a:endParaRPr lang="en-US" sz="1100"/>
          </a:p>
        </p:txBody>
      </p:sp>
      <p:sp>
        <p:nvSpPr>
          <p:cNvPr id="17" name="AutoShape 17"/>
          <p:cNvSpPr/>
          <p:nvPr/>
        </p:nvSpPr>
        <p:spPr>
          <a:xfrm>
            <a:off x="762000" y="5969000"/>
            <a:ext cx="10668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1" i="0" u="none" strike="noStrike">
                <a:solidFill>
                  <a:srgbClr val="22C55E"/>
                </a:solidFill>
                <a:latin typeface="Noto Sans SC"/>
                <a:ea typeface="Noto Sans SC"/>
                <a:cs typeface="Noto Sans SC"/>
                <a:sym typeface="Noto Sans SC"/>
              </a:rPr>
              <a:t>Break down device barriers, make your application reach every user anytime and anywhere, and create a seamless digital experience.</a:t>
            </a:r>
            <a:endParaRPr lang="en-US" sz="11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4155"/>
                </a:solidFill>
                <a:latin typeface="Noto Sans SC"/>
                <a:ea typeface="Noto Sans SC"/>
                <a:cs typeface="Noto Sans SC"/>
                <a:sym typeface="Noto Sans SC"/>
              </a:rPr>
              <a:t>03 Core Function Details</a:t>
            </a:r>
            <a:endParaRPr lang="en-US" sz="1100"/>
          </a:p>
        </p:txBody>
      </p:sp>
      <p:sp>
        <p:nvSpPr>
          <p:cNvPr id="4" name="AutoShape 4"/>
          <p:cNvSpPr/>
          <p:nvPr/>
        </p:nvSpPr>
        <p:spPr>
          <a:xfrm>
            <a:off x="762000" y="2031999"/>
            <a:ext cx="3378200" cy="3173845"/>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6800" y="2336800"/>
            <a:ext cx="609600" cy="609600"/>
          </a:xfrm>
          <a:prstGeom prst="rect">
            <a:avLst/>
          </a:prstGeom>
        </p:spPr>
      </p:pic>
      <p:sp>
        <p:nvSpPr>
          <p:cNvPr id="6" name="AutoShape 6"/>
          <p:cNvSpPr/>
          <p:nvPr/>
        </p:nvSpPr>
        <p:spPr>
          <a:xfrm>
            <a:off x="1066800" y="3098800"/>
            <a:ext cx="27686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334155"/>
                </a:solidFill>
                <a:latin typeface="Noto Sans SC"/>
                <a:ea typeface="Noto Sans SC"/>
                <a:cs typeface="Noto Sans SC"/>
                <a:sym typeface="Noto Sans SC"/>
              </a:rPr>
              <a:t>AI Intelligent Generation Engine</a:t>
            </a:r>
            <a:endParaRPr lang="en-US" sz="1100"/>
          </a:p>
        </p:txBody>
      </p:sp>
      <p:sp>
        <p:nvSpPr>
          <p:cNvPr id="7" name="AutoShape 7"/>
          <p:cNvSpPr/>
          <p:nvPr/>
        </p:nvSpPr>
        <p:spPr>
          <a:xfrm>
            <a:off x="1066800" y="3810000"/>
            <a:ext cx="27686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Based on deep learning algorithms, it can automatically generate complete application modules according to business needs, quickly build system prototypes, and shorten the development cycle.</a:t>
            </a:r>
            <a:endParaRPr lang="en-US" sz="1100"/>
          </a:p>
        </p:txBody>
      </p:sp>
      <p:sp>
        <p:nvSpPr>
          <p:cNvPr id="8" name="AutoShape 8"/>
          <p:cNvSpPr/>
          <p:nvPr/>
        </p:nvSpPr>
        <p:spPr>
          <a:xfrm>
            <a:off x="4394200" y="2032000"/>
            <a:ext cx="3378200" cy="3173844"/>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99000" y="2336800"/>
            <a:ext cx="609600" cy="609600"/>
          </a:xfrm>
          <a:prstGeom prst="rect">
            <a:avLst/>
          </a:prstGeom>
        </p:spPr>
      </p:pic>
      <p:sp>
        <p:nvSpPr>
          <p:cNvPr id="10" name="AutoShape 10"/>
          <p:cNvSpPr/>
          <p:nvPr/>
        </p:nvSpPr>
        <p:spPr>
          <a:xfrm>
            <a:off x="4699000" y="3098800"/>
            <a:ext cx="27686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334155"/>
                </a:solidFill>
                <a:latin typeface="Noto Sans SC"/>
                <a:ea typeface="Noto Sans SC"/>
                <a:cs typeface="Noto Sans SC"/>
                <a:sym typeface="Noto Sans SC"/>
              </a:rPr>
              <a:t>Multi-Terminal Adaptive Layout</a:t>
            </a:r>
            <a:endParaRPr lang="en-US" sz="1100"/>
          </a:p>
        </p:txBody>
      </p:sp>
      <p:sp>
        <p:nvSpPr>
          <p:cNvPr id="11" name="AutoShape 11"/>
          <p:cNvSpPr/>
          <p:nvPr/>
        </p:nvSpPr>
        <p:spPr>
          <a:xfrm>
            <a:off x="4699000" y="3810000"/>
            <a:ext cx="27686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Automatically adjust the page layout and element size according to the device screen, ensuring a consistent and excellent visual experience and interaction under different screen resolutions.</a:t>
            </a:r>
            <a:endParaRPr lang="en-US" sz="1100"/>
          </a:p>
        </p:txBody>
      </p:sp>
      <p:sp>
        <p:nvSpPr>
          <p:cNvPr id="12" name="AutoShape 12"/>
          <p:cNvSpPr/>
          <p:nvPr/>
        </p:nvSpPr>
        <p:spPr>
          <a:xfrm>
            <a:off x="8026400" y="2032000"/>
            <a:ext cx="3378200" cy="3173844"/>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31200" y="2336800"/>
            <a:ext cx="609600" cy="609600"/>
          </a:xfrm>
          <a:prstGeom prst="rect">
            <a:avLst/>
          </a:prstGeom>
        </p:spPr>
      </p:pic>
      <p:sp>
        <p:nvSpPr>
          <p:cNvPr id="14" name="AutoShape 14"/>
          <p:cNvSpPr/>
          <p:nvPr/>
        </p:nvSpPr>
        <p:spPr>
          <a:xfrm>
            <a:off x="8331200" y="3098800"/>
            <a:ext cx="27686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334155"/>
                </a:solidFill>
                <a:latin typeface="Noto Sans SC"/>
                <a:ea typeface="Noto Sans SC"/>
                <a:cs typeface="Noto Sans SC"/>
                <a:sym typeface="Noto Sans SC"/>
              </a:rPr>
              <a:t>Performance Intelligent Optimization</a:t>
            </a:r>
            <a:endParaRPr lang="en-US" sz="1100"/>
          </a:p>
        </p:txBody>
      </p:sp>
      <p:sp>
        <p:nvSpPr>
          <p:cNvPr id="15" name="AutoShape 15"/>
          <p:cNvSpPr/>
          <p:nvPr/>
        </p:nvSpPr>
        <p:spPr>
          <a:xfrm>
            <a:off x="8331200" y="3810000"/>
            <a:ext cx="27686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Automatically analyze code and resource loading, optimize rendering performance and response speed, ensure the stable and efficient operation of the application, and optimize the user experience.</a:t>
            </a:r>
            <a:endParaRPr lang="en-US" sz="1100"/>
          </a:p>
        </p:txBody>
      </p:sp>
      <p:sp>
        <p:nvSpPr>
          <p:cNvPr id="16" name="AutoShape 16"/>
          <p:cNvSpPr/>
          <p:nvPr/>
        </p:nvSpPr>
        <p:spPr>
          <a:xfrm>
            <a:off x="762000" y="5397500"/>
            <a:ext cx="10668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16666"/>
              </a:lnSpc>
              <a:defRPr/>
            </a:pPr>
            <a:r>
              <a:rPr lang="en-US" sz="1400" b="0" i="0" u="none" strike="noStrike">
                <a:solidFill>
                  <a:srgbClr val="334155">
                    <a:alpha val="85098"/>
                  </a:srgbClr>
                </a:solidFill>
                <a:latin typeface="Noto Sans SC"/>
                <a:ea typeface="Noto Sans SC"/>
                <a:cs typeface="Noto Sans SC"/>
                <a:sym typeface="Noto Sans SC"/>
              </a:rPr>
              <a:t>WebBuilder's AI core capabilities have broken the efficiency bottleneck of traditional development, and the intelligent technology empowers every developer, making application development simpler, more efficient and more autonomous.</a:t>
            </a:r>
            <a:endParaRPr lang="en-US" sz="11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334155"/>
                </a:solidFill>
                <a:latin typeface="Noto Sans SC"/>
                <a:ea typeface="Noto Sans SC"/>
                <a:cs typeface="Noto Sans SC"/>
                <a:sym typeface="Noto Sans SC"/>
              </a:rPr>
              <a:t>AI-Driven Development Paradigm</a:t>
            </a:r>
            <a:endParaRPr lang="en-US" sz="1100"/>
          </a:p>
        </p:txBody>
      </p:sp>
      <p:sp>
        <p:nvSpPr>
          <p:cNvPr id="4" name="AutoShape 4"/>
          <p:cNvSpPr/>
          <p:nvPr/>
        </p:nvSpPr>
        <p:spPr>
          <a:xfrm>
            <a:off x="762000" y="1905000"/>
            <a:ext cx="5207000" cy="14986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2159000"/>
            <a:ext cx="406400" cy="406400"/>
          </a:xfrm>
          <a:prstGeom prst="rect">
            <a:avLst/>
          </a:prstGeom>
        </p:spPr>
      </p:pic>
      <p:sp>
        <p:nvSpPr>
          <p:cNvPr id="6" name="AutoShape 6"/>
          <p:cNvSpPr/>
          <p:nvPr/>
        </p:nvSpPr>
        <p:spPr>
          <a:xfrm>
            <a:off x="1587500" y="2120900"/>
            <a:ext cx="419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Natural Language Interaction</a:t>
            </a:r>
            <a:endParaRPr lang="en-US" sz="1100"/>
          </a:p>
        </p:txBody>
      </p:sp>
      <p:sp>
        <p:nvSpPr>
          <p:cNvPr id="7" name="AutoShape 7"/>
          <p:cNvSpPr/>
          <p:nvPr/>
        </p:nvSpPr>
        <p:spPr>
          <a:xfrm>
            <a:off x="1587500" y="2501900"/>
            <a:ext cx="4191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75569"/>
                </a:solidFill>
                <a:latin typeface="Noto Sans SC"/>
                <a:ea typeface="Noto Sans SC"/>
                <a:cs typeface="Noto Sans SC"/>
                <a:sym typeface="Noto Sans SC"/>
              </a:rPr>
              <a:t>Developers describe business needs through natural language, and AI can accurately understand and automatically convert them into specific application functions, greatly lowering the development technical threshold.</a:t>
            </a:r>
            <a:endParaRPr lang="en-US" sz="1100"/>
          </a:p>
        </p:txBody>
      </p:sp>
      <p:sp>
        <p:nvSpPr>
          <p:cNvPr id="8" name="AutoShape 8"/>
          <p:cNvSpPr/>
          <p:nvPr/>
        </p:nvSpPr>
        <p:spPr>
          <a:xfrm>
            <a:off x="762000" y="3492500"/>
            <a:ext cx="5207000" cy="14351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6000" y="3746500"/>
            <a:ext cx="406400" cy="406400"/>
          </a:xfrm>
          <a:prstGeom prst="rect">
            <a:avLst/>
          </a:prstGeom>
        </p:spPr>
      </p:pic>
      <p:sp>
        <p:nvSpPr>
          <p:cNvPr id="10" name="AutoShape 10"/>
          <p:cNvSpPr/>
          <p:nvPr/>
        </p:nvSpPr>
        <p:spPr>
          <a:xfrm>
            <a:off x="1587500" y="3708400"/>
            <a:ext cx="419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Intelligent Code Generation</a:t>
            </a:r>
            <a:endParaRPr lang="en-US" sz="1100"/>
          </a:p>
        </p:txBody>
      </p:sp>
      <p:sp>
        <p:nvSpPr>
          <p:cNvPr id="11" name="AutoShape 11"/>
          <p:cNvSpPr/>
          <p:nvPr/>
        </p:nvSpPr>
        <p:spPr>
          <a:xfrm>
            <a:off x="1587500" y="4089400"/>
            <a:ext cx="4191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75569"/>
                </a:solidFill>
                <a:latin typeface="Noto Sans SC"/>
                <a:ea typeface="Noto Sans SC"/>
                <a:cs typeface="Noto Sans SC"/>
                <a:sym typeface="Noto Sans SC"/>
              </a:rPr>
              <a:t>Based on demand, it automatically generates high-quality and maintainable code, covering front-end interfaces, back-end logic and database operations, significantly improving development efficiency.</a:t>
            </a:r>
            <a:endParaRPr lang="en-US" sz="1100"/>
          </a:p>
        </p:txBody>
      </p:sp>
      <p:sp>
        <p:nvSpPr>
          <p:cNvPr id="12" name="AutoShape 12"/>
          <p:cNvSpPr/>
          <p:nvPr/>
        </p:nvSpPr>
        <p:spPr>
          <a:xfrm>
            <a:off x="762000" y="5016500"/>
            <a:ext cx="5207000" cy="13335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6000" y="5270500"/>
            <a:ext cx="406400" cy="406400"/>
          </a:xfrm>
          <a:prstGeom prst="rect">
            <a:avLst/>
          </a:prstGeom>
        </p:spPr>
      </p:pic>
      <p:sp>
        <p:nvSpPr>
          <p:cNvPr id="14" name="AutoShape 14"/>
          <p:cNvSpPr/>
          <p:nvPr/>
        </p:nvSpPr>
        <p:spPr>
          <a:xfrm>
            <a:off x="1587500" y="5232400"/>
            <a:ext cx="419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Self-Learning and Optimization</a:t>
            </a:r>
            <a:endParaRPr lang="en-US" sz="1100"/>
          </a:p>
        </p:txBody>
      </p:sp>
      <p:sp>
        <p:nvSpPr>
          <p:cNvPr id="15" name="AutoShape 15"/>
          <p:cNvSpPr/>
          <p:nvPr/>
        </p:nvSpPr>
        <p:spPr>
          <a:xfrm>
            <a:off x="1587500" y="5613400"/>
            <a:ext cx="4191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75569"/>
                </a:solidFill>
                <a:latin typeface="Noto Sans SC"/>
                <a:ea typeface="Noto Sans SC"/>
                <a:cs typeface="Noto Sans SC"/>
                <a:sym typeface="Noto Sans SC"/>
              </a:rPr>
              <a:t>The AI model continuously learns the user's development habits and project patterns, and as the usage deepens, the output results will be more accurate and personalized.</a:t>
            </a:r>
            <a:endParaRPr lang="en-US" sz="1100"/>
          </a:p>
        </p:txBody>
      </p:sp>
      <p:pic>
        <p:nvPicPr>
          <p:cNvPr id="16" name="Picture 16"/>
          <p:cNvPicPr>
            <a:picLocks noChangeAspect="1"/>
          </p:cNvPicPr>
          <p:nvPr/>
        </p:nvPicPr>
        <p:blipFill>
          <a:blip r:embed="rId7"/>
          <a:srcRect l="3870" r="3870"/>
          <a:stretch>
            <a:fillRect/>
          </a:stretch>
        </p:blipFill>
        <p:spPr>
          <a:xfrm>
            <a:off x="6223000" y="2286000"/>
            <a:ext cx="5461000" cy="2413000"/>
          </a:xfrm>
          <a:prstGeom prst="rect">
            <a:avLst/>
          </a:prstGeom>
          <a:noFill/>
          <a:ln w="25400" cap="flat" cmpd="sng">
            <a:noFill/>
            <a:prstDash val="solid"/>
            <a:round/>
          </a:ln>
          <a:effectLst>
            <a:outerShdw blurRad="190500" dist="76200" dir="2700000" algn="tl" rotWithShape="0">
              <a:srgbClr val="000000">
                <a:alpha val="10000"/>
              </a:srgbClr>
            </a:outerShdw>
          </a:effectLst>
        </p:spPr>
      </p:pic>
      <p:sp>
        <p:nvSpPr>
          <p:cNvPr id="17" name="AutoShape 17"/>
          <p:cNvSpPr/>
          <p:nvPr/>
        </p:nvSpPr>
        <p:spPr>
          <a:xfrm>
            <a:off x="6223000" y="4889500"/>
            <a:ext cx="5461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334155"/>
                </a:solidFill>
                <a:latin typeface="Noto Sans SC"/>
                <a:ea typeface="Noto Sans SC"/>
                <a:cs typeface="Noto Sans SC"/>
                <a:sym typeface="Noto Sans SC"/>
              </a:rPr>
              <a:t>WebBuilder has reshaped the underlying logic of software development, transforming the traditional "coding implementation" into "intention-driven". The development process is more like an efficient dialogue of collaborative creation with AI, providing an extreme engine for enterprise digital transformation.</a:t>
            </a:r>
            <a:endParaRPr lang="en-US" sz="11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400" b="1" i="0" u="none" strike="noStrike">
                <a:solidFill>
                  <a:srgbClr val="334155"/>
                </a:solidFill>
                <a:latin typeface="Noto Sans SC"/>
                <a:ea typeface="Noto Sans SC"/>
                <a:cs typeface="Noto Sans SC"/>
                <a:sym typeface="Noto Sans SC"/>
              </a:rPr>
              <a:t>XWL: The Core Technical Architecture of WebBuilder</a:t>
            </a:r>
            <a:endParaRPr lang="en-US" sz="1100"/>
          </a:p>
        </p:txBody>
      </p:sp>
      <p:sp>
        <p:nvSpPr>
          <p:cNvPr id="5" name="AutoShape 5"/>
          <p:cNvSpPr/>
          <p:nvPr/>
        </p:nvSpPr>
        <p:spPr>
          <a:xfrm>
            <a:off x="762000" y="5207000"/>
            <a:ext cx="330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08333"/>
              </a:lnSpc>
              <a:defRPr/>
            </a:pPr>
            <a:r>
              <a:rPr lang="en-US" sz="1200" b="0" i="0" u="none" strike="noStrike">
                <a:solidFill>
                  <a:srgbClr val="64748B"/>
                </a:solidFill>
                <a:latin typeface="Noto Sans SC"/>
                <a:ea typeface="Noto Sans SC"/>
                <a:cs typeface="Noto Sans SC"/>
                <a:sym typeface="Noto Sans SC"/>
              </a:rPr>
              <a:t>The powerful capabilities of WebBuilder stem from its unique XWL technical architecture, realizing "what you see is what you get" in the design process.</a:t>
            </a:r>
            <a:endParaRPr lang="en-US" sz="1100"/>
          </a:p>
        </p:txBody>
      </p:sp>
      <p:sp>
        <p:nvSpPr>
          <p:cNvPr id="6" name="AutoShape 6"/>
          <p:cNvSpPr/>
          <p:nvPr/>
        </p:nvSpPr>
        <p:spPr>
          <a:xfrm>
            <a:off x="4572000" y="1905000"/>
            <a:ext cx="6858000" cy="1270000"/>
          </a:xfrm>
          <a:prstGeom prst="roundRect">
            <a:avLst>
              <a:gd name="adj" fmla="val 0"/>
            </a:avLst>
          </a:prstGeom>
          <a:solidFill>
            <a:srgbClr val="FFFFFF">
              <a:alpha val="60000"/>
            </a:srgbClr>
          </a:solidFill>
          <a:ln w="12700" cap="flat" cmpd="sng">
            <a:solidFill>
              <a:srgbClr val="22C55E">
                <a:alpha val="15000"/>
              </a:srgbClr>
            </a:solidFill>
            <a:prstDash val="solid"/>
            <a:round/>
          </a:ln>
        </p:spPr>
        <p:txBody>
          <a:bodyPr vert="horz" wrap="square" lIns="63500" tIns="63500" rIns="63500" bIns="63500" rtlCol="0" anchor="ctr"/>
          <a:lstStyle/>
          <a:p>
            <a:pPr algn="ctr">
              <a:defRPr/>
            </a:pPr>
            <a:endParaRPr/>
          </a:p>
        </p:txBody>
      </p:sp>
      <p:pic>
        <p:nvPicPr>
          <p:cNvPr id="7" name="Picture 7"/>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26000" y="2133600"/>
            <a:ext cx="457200" cy="457200"/>
          </a:xfrm>
          <a:prstGeom prst="rect">
            <a:avLst/>
          </a:prstGeom>
        </p:spPr>
      </p:pic>
      <p:sp>
        <p:nvSpPr>
          <p:cNvPr id="8" name="AutoShape 8"/>
          <p:cNvSpPr/>
          <p:nvPr/>
        </p:nvSpPr>
        <p:spPr>
          <a:xfrm>
            <a:off x="5461000" y="1968500"/>
            <a:ext cx="5842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334155"/>
                </a:solidFill>
                <a:latin typeface="Noto Sans SC"/>
                <a:ea typeface="Noto Sans SC"/>
                <a:cs typeface="Noto Sans SC"/>
                <a:sym typeface="Noto Sans SC"/>
              </a:rPr>
              <a:t>Declarative Programming: Focus on the Goal, Not the Process</a:t>
            </a:r>
            <a:endParaRPr lang="en-US" sz="1100"/>
          </a:p>
          <a:p>
            <a:pPr marL="0" indent="0" algn="l">
              <a:lnSpc>
                <a:spcPct val="108333"/>
              </a:lnSpc>
            </a:pPr>
            <a:r>
              <a:rPr lang="en-US" sz="1200" b="0" i="0" u="none" strike="noStrike">
                <a:solidFill>
                  <a:srgbClr val="475569"/>
                </a:solidFill>
                <a:latin typeface="Noto Sans SC"/>
                <a:ea typeface="Noto Sans SC"/>
                <a:cs typeface="Noto Sans SC"/>
                <a:sym typeface="Noto Sans SC"/>
              </a:rPr>
              <a:t>Developers only need to describe "what to do", and XWL defines the structure, components and behavior of the application, while AI is responsible for converting it into specific code, which greatly simplifies the development process.</a:t>
            </a:r>
          </a:p>
        </p:txBody>
      </p:sp>
      <p:sp>
        <p:nvSpPr>
          <p:cNvPr id="9" name="AutoShape 9"/>
          <p:cNvSpPr/>
          <p:nvPr/>
        </p:nvSpPr>
        <p:spPr>
          <a:xfrm>
            <a:off x="4572000" y="3365500"/>
            <a:ext cx="6858000" cy="1270000"/>
          </a:xfrm>
          <a:prstGeom prst="roundRect">
            <a:avLst>
              <a:gd name="adj" fmla="val 0"/>
            </a:avLst>
          </a:prstGeom>
          <a:solidFill>
            <a:srgbClr val="FFFFFF">
              <a:alpha val="60000"/>
            </a:srgbClr>
          </a:solidFill>
          <a:ln w="12700" cap="flat" cmpd="sng">
            <a:solidFill>
              <a:srgbClr val="22C55E">
                <a:alpha val="15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26000" y="3594100"/>
            <a:ext cx="457200" cy="457200"/>
          </a:xfrm>
          <a:prstGeom prst="rect">
            <a:avLst/>
          </a:prstGeom>
        </p:spPr>
      </p:pic>
      <p:sp>
        <p:nvSpPr>
          <p:cNvPr id="11" name="AutoShape 11"/>
          <p:cNvSpPr/>
          <p:nvPr/>
        </p:nvSpPr>
        <p:spPr>
          <a:xfrm>
            <a:off x="5461000" y="3429000"/>
            <a:ext cx="5842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334155"/>
                </a:solidFill>
                <a:latin typeface="Noto Sans SC"/>
                <a:ea typeface="Noto Sans SC"/>
                <a:cs typeface="Noto Sans SC"/>
                <a:sym typeface="Noto Sans SC"/>
              </a:rPr>
              <a:t>High Readability: Clear Structure, Efficient Collaboration</a:t>
            </a:r>
            <a:endParaRPr lang="en-US" sz="1100"/>
          </a:p>
          <a:p>
            <a:pPr marL="0" indent="0" algn="l">
              <a:lnSpc>
                <a:spcPct val="108333"/>
              </a:lnSpc>
            </a:pPr>
            <a:r>
              <a:rPr lang="en-US" sz="1200" b="0" i="0" u="none" strike="noStrike">
                <a:solidFill>
                  <a:srgbClr val="475569"/>
                </a:solidFill>
                <a:latin typeface="Noto Sans SC"/>
                <a:ea typeface="Noto Sans SC"/>
                <a:cs typeface="Noto Sans SC"/>
                <a:sym typeface="Noto Sans SC"/>
              </a:rPr>
              <a:t>The YAML format is concise and clear, making the application structure clear at a glance, which is conducive to team collaboration and later maintenance, and greatly reduces the team's communication cost.</a:t>
            </a:r>
          </a:p>
        </p:txBody>
      </p:sp>
      <p:sp>
        <p:nvSpPr>
          <p:cNvPr id="12" name="AutoShape 12"/>
          <p:cNvSpPr/>
          <p:nvPr/>
        </p:nvSpPr>
        <p:spPr>
          <a:xfrm>
            <a:off x="4572000" y="4826000"/>
            <a:ext cx="6858000" cy="1270000"/>
          </a:xfrm>
          <a:prstGeom prst="roundRect">
            <a:avLst>
              <a:gd name="adj" fmla="val 0"/>
            </a:avLst>
          </a:prstGeom>
          <a:solidFill>
            <a:srgbClr val="FFFFFF">
              <a:alpha val="60000"/>
            </a:srgbClr>
          </a:solidFill>
          <a:ln w="12700" cap="flat" cmpd="sng">
            <a:solidFill>
              <a:srgbClr val="22C55E">
                <a:alpha val="15000"/>
              </a:srgbClr>
            </a:solid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26000" y="5054600"/>
            <a:ext cx="457200" cy="457200"/>
          </a:xfrm>
          <a:prstGeom prst="rect">
            <a:avLst/>
          </a:prstGeom>
        </p:spPr>
      </p:pic>
      <p:sp>
        <p:nvSpPr>
          <p:cNvPr id="14" name="AutoShape 14"/>
          <p:cNvSpPr/>
          <p:nvPr/>
        </p:nvSpPr>
        <p:spPr>
          <a:xfrm>
            <a:off x="5461000" y="4889500"/>
            <a:ext cx="5842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334155"/>
                </a:solidFill>
                <a:latin typeface="Noto Sans SC"/>
                <a:ea typeface="Noto Sans SC"/>
                <a:cs typeface="Noto Sans SC"/>
                <a:sym typeface="Noto Sans SC"/>
              </a:rPr>
              <a:t>High Scalability: Flexibly Adapt to Business Needs</a:t>
            </a:r>
            <a:endParaRPr lang="en-US" sz="1100"/>
          </a:p>
          <a:p>
            <a:pPr marL="0" indent="0" algn="l">
              <a:lnSpc>
                <a:spcPct val="108333"/>
              </a:lnSpc>
            </a:pPr>
            <a:r>
              <a:rPr lang="en-US" sz="1200" b="0" i="0" u="none" strike="noStrike">
                <a:solidFill>
                  <a:srgbClr val="475569"/>
                </a:solidFill>
                <a:latin typeface="Noto Sans SC"/>
                <a:ea typeface="Noto Sans SC"/>
                <a:cs typeface="Noto Sans SC"/>
                <a:sym typeface="Noto Sans SC"/>
              </a:rPr>
              <a:t>New functions can be easily added or modified by simply modifying or extending the XWL file without going deep into the underlying code, quickly responding to business changes.</a:t>
            </a:r>
          </a:p>
        </p:txBody>
      </p:sp>
      <p:pic>
        <p:nvPicPr>
          <p:cNvPr id="16" name="图片 15">
            <a:extLst>
              <a:ext uri="{FF2B5EF4-FFF2-40B4-BE49-F238E27FC236}">
                <a16:creationId xmlns:a16="http://schemas.microsoft.com/office/drawing/2014/main" id="{67567487-9EEC-F803-A1AA-449D88A0869F}"/>
              </a:ext>
            </a:extLst>
          </p:cNvPr>
          <p:cNvPicPr>
            <a:picLocks noChangeAspect="1"/>
          </p:cNvPicPr>
          <p:nvPr/>
        </p:nvPicPr>
        <p:blipFill>
          <a:blip r:embed="rId7"/>
          <a:stretch>
            <a:fillRect/>
          </a:stretch>
        </p:blipFill>
        <p:spPr>
          <a:xfrm>
            <a:off x="762000" y="1703693"/>
            <a:ext cx="3329539" cy="345061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800" b="1" i="0" u="none" strike="noStrike">
                <a:solidFill>
                  <a:srgbClr val="334155"/>
                </a:solidFill>
                <a:latin typeface="Noto Sans SC"/>
                <a:ea typeface="Noto Sans SC"/>
                <a:cs typeface="Noto Sans SC"/>
                <a:sym typeface="Noto Sans SC"/>
              </a:rPr>
              <a:t>How AI Achieves Efficient Development</a:t>
            </a:r>
            <a:endParaRPr lang="en-US" sz="1100"/>
          </a:p>
        </p:txBody>
      </p:sp>
      <p:sp>
        <p:nvSpPr>
          <p:cNvPr id="4" name="AutoShape 4"/>
          <p:cNvSpPr/>
          <p:nvPr/>
        </p:nvSpPr>
        <p:spPr>
          <a:xfrm>
            <a:off x="762000" y="2286000"/>
            <a:ext cx="2603500" cy="33020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00" y="2540000"/>
            <a:ext cx="406400" cy="406400"/>
          </a:xfrm>
          <a:prstGeom prst="rect">
            <a:avLst/>
          </a:prstGeom>
        </p:spPr>
      </p:pic>
      <p:sp>
        <p:nvSpPr>
          <p:cNvPr id="6" name="AutoShape 6"/>
          <p:cNvSpPr/>
          <p:nvPr/>
        </p:nvSpPr>
        <p:spPr>
          <a:xfrm>
            <a:off x="952500" y="3111500"/>
            <a:ext cx="22225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01 Requirement Understanding</a:t>
            </a:r>
            <a:endParaRPr lang="en-US" sz="1100"/>
          </a:p>
        </p:txBody>
      </p:sp>
      <p:sp>
        <p:nvSpPr>
          <p:cNvPr id="7" name="AutoShape 7"/>
          <p:cNvSpPr/>
          <p:nvPr/>
        </p:nvSpPr>
        <p:spPr>
          <a:xfrm>
            <a:off x="952500" y="3746500"/>
            <a:ext cx="22225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Deeply parse natural language descriptions or XWL definitions, accurately grasp business logic and functional requirements, and lay a solid foundation for development.</a:t>
            </a:r>
            <a:endParaRPr lang="en-US" sz="1100"/>
          </a:p>
        </p:txBody>
      </p:sp>
      <p:sp>
        <p:nvSpPr>
          <p:cNvPr id="8" name="AutoShape 8"/>
          <p:cNvSpPr/>
          <p:nvPr/>
        </p:nvSpPr>
        <p:spPr>
          <a:xfrm>
            <a:off x="3492500" y="2286000"/>
            <a:ext cx="2603500" cy="33020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83000" y="2540000"/>
            <a:ext cx="406400" cy="406400"/>
          </a:xfrm>
          <a:prstGeom prst="rect">
            <a:avLst/>
          </a:prstGeom>
        </p:spPr>
      </p:pic>
      <p:sp>
        <p:nvSpPr>
          <p:cNvPr id="10" name="AutoShape 10"/>
          <p:cNvSpPr/>
          <p:nvPr/>
        </p:nvSpPr>
        <p:spPr>
          <a:xfrm>
            <a:off x="3683000" y="3111500"/>
            <a:ext cx="22225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02 Module Generation</a:t>
            </a:r>
            <a:endParaRPr lang="en-US" sz="1100"/>
          </a:p>
        </p:txBody>
      </p:sp>
      <p:sp>
        <p:nvSpPr>
          <p:cNvPr id="11" name="AutoShape 11"/>
          <p:cNvSpPr/>
          <p:nvPr/>
        </p:nvSpPr>
        <p:spPr>
          <a:xfrm>
            <a:off x="3683000" y="3746500"/>
            <a:ext cx="22225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Based on the automatically identified requirements, select appropriate components and templates from the knowledge base to generate standardized XWL modules, ensuring the rationality of the structure.</a:t>
            </a:r>
            <a:endParaRPr lang="en-US" sz="1100"/>
          </a:p>
        </p:txBody>
      </p:sp>
      <p:sp>
        <p:nvSpPr>
          <p:cNvPr id="12" name="AutoShape 12"/>
          <p:cNvSpPr/>
          <p:nvPr/>
        </p:nvSpPr>
        <p:spPr>
          <a:xfrm>
            <a:off x="6223000" y="2286000"/>
            <a:ext cx="2603500" cy="33020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13500" y="2540000"/>
            <a:ext cx="406400" cy="406400"/>
          </a:xfrm>
          <a:prstGeom prst="rect">
            <a:avLst/>
          </a:prstGeom>
        </p:spPr>
      </p:pic>
      <p:sp>
        <p:nvSpPr>
          <p:cNvPr id="14" name="AutoShape 14"/>
          <p:cNvSpPr/>
          <p:nvPr/>
        </p:nvSpPr>
        <p:spPr>
          <a:xfrm>
            <a:off x="6413500" y="3111500"/>
            <a:ext cx="22225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03 Code Conversion</a:t>
            </a:r>
            <a:endParaRPr lang="en-US" sz="1100"/>
          </a:p>
        </p:txBody>
      </p:sp>
      <p:sp>
        <p:nvSpPr>
          <p:cNvPr id="15" name="AutoShape 15"/>
          <p:cNvSpPr/>
          <p:nvPr/>
        </p:nvSpPr>
        <p:spPr>
          <a:xfrm>
            <a:off x="6413500" y="3746500"/>
            <a:ext cx="22225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Compile the generated XWL modules into efficient front-end and back-end code, realizing the real transformation from design to development, and ensuring the correctness and performance of the code.</a:t>
            </a:r>
            <a:endParaRPr lang="en-US" sz="1100"/>
          </a:p>
        </p:txBody>
      </p:sp>
      <p:sp>
        <p:nvSpPr>
          <p:cNvPr id="16" name="AutoShape 16"/>
          <p:cNvSpPr/>
          <p:nvPr/>
        </p:nvSpPr>
        <p:spPr>
          <a:xfrm>
            <a:off x="8953500" y="2286000"/>
            <a:ext cx="2603500" cy="33020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7" name="Picture 17"/>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44000" y="2540000"/>
            <a:ext cx="406400" cy="406400"/>
          </a:xfrm>
          <a:prstGeom prst="rect">
            <a:avLst/>
          </a:prstGeom>
        </p:spPr>
      </p:pic>
      <p:sp>
        <p:nvSpPr>
          <p:cNvPr id="18" name="AutoShape 18"/>
          <p:cNvSpPr/>
          <p:nvPr/>
        </p:nvSpPr>
        <p:spPr>
          <a:xfrm>
            <a:off x="9144000" y="3111500"/>
            <a:ext cx="22225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a:ea typeface="Noto Sans SC"/>
                <a:cs typeface="Noto Sans SC"/>
                <a:sym typeface="Noto Sans SC"/>
              </a:rPr>
              <a:t>04 Optimization and Verification</a:t>
            </a:r>
            <a:endParaRPr lang="en-US" sz="1100"/>
          </a:p>
        </p:txBody>
      </p:sp>
      <p:sp>
        <p:nvSpPr>
          <p:cNvPr id="19" name="AutoShape 19"/>
          <p:cNvSpPr/>
          <p:nvPr/>
        </p:nvSpPr>
        <p:spPr>
          <a:xfrm>
            <a:off x="9144000" y="3746500"/>
            <a:ext cx="22225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Intelligently optimize the generated code, automatically complete basic verification and testing, ensure the stability and reliability of the code, and reduce manual testing costs.</a:t>
            </a:r>
            <a:endParaRPr lang="en-US" sz="1100"/>
          </a:p>
        </p:txBody>
      </p:sp>
      <p:sp>
        <p:nvSpPr>
          <p:cNvPr id="20" name="AutoShape 20"/>
          <p:cNvSpPr/>
          <p:nvPr/>
        </p:nvSpPr>
        <p:spPr>
          <a:xfrm>
            <a:off x="762000" y="5969000"/>
            <a:ext cx="10795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334155">
                    <a:alpha val="80000"/>
                  </a:srgbClr>
                </a:solidFill>
                <a:latin typeface="Noto Sans SC"/>
                <a:ea typeface="Noto Sans SC"/>
                <a:cs typeface="Noto Sans SC"/>
                <a:sym typeface="Noto Sans SC"/>
              </a:rPr>
              <a:t>The full-link automated process raises development efficiency to a new height, allowing developers to focus on value creation.</a:t>
            </a:r>
            <a:endParaRPr lang="en-US" sz="11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334155"/>
                </a:solidFill>
                <a:latin typeface="Noto Sans SC"/>
                <a:ea typeface="Noto Sans SC"/>
                <a:cs typeface="Noto Sans SC"/>
                <a:sym typeface="Noto Sans SC"/>
              </a:rPr>
              <a:t>Core Function: Visual Designer</a:t>
            </a:r>
            <a:endParaRPr lang="en-US" sz="1100"/>
          </a:p>
        </p:txBody>
      </p:sp>
      <p:sp>
        <p:nvSpPr>
          <p:cNvPr id="4" name="AutoShape 4"/>
          <p:cNvSpPr/>
          <p:nvPr/>
        </p:nvSpPr>
        <p:spPr>
          <a:xfrm>
            <a:off x="762000" y="1524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0" i="0" u="none" strike="noStrike">
                <a:solidFill>
                  <a:srgbClr val="475569"/>
                </a:solidFill>
                <a:latin typeface="Noto Sans SC"/>
                <a:ea typeface="Noto Sans SC"/>
                <a:cs typeface="Noto Sans SC"/>
                <a:sym typeface="Noto Sans SC"/>
              </a:rPr>
              <a:t>WebBuilder's visual designer breaks the traditional development model, providing an intuitive and interactive way to build efficient application interfaces, making design and construction fully integrated.</a:t>
            </a:r>
            <a:endParaRPr lang="en-US" sz="1100"/>
          </a:p>
        </p:txBody>
      </p:sp>
      <p:sp>
        <p:nvSpPr>
          <p:cNvPr id="5" name="AutoShape 5"/>
          <p:cNvSpPr/>
          <p:nvPr/>
        </p:nvSpPr>
        <p:spPr>
          <a:xfrm>
            <a:off x="762000" y="2540000"/>
            <a:ext cx="3048000" cy="1651000"/>
          </a:xfrm>
          <a:prstGeom prst="roundRect">
            <a:avLst>
              <a:gd name="adj" fmla="val 0"/>
            </a:avLst>
          </a:prstGeom>
          <a:solidFill>
            <a:srgbClr val="FFFFFF">
              <a:alpha val="60000"/>
            </a:srgbClr>
          </a:solidFill>
          <a:ln w="25400" cap="flat" cmpd="sng">
            <a:no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00" y="2730500"/>
            <a:ext cx="304800" cy="304800"/>
          </a:xfrm>
          <a:prstGeom prst="rect">
            <a:avLst/>
          </a:prstGeom>
        </p:spPr>
      </p:pic>
      <p:sp>
        <p:nvSpPr>
          <p:cNvPr id="7" name="AutoShape 7"/>
          <p:cNvSpPr/>
          <p:nvPr/>
        </p:nvSpPr>
        <p:spPr>
          <a:xfrm>
            <a:off x="1333500" y="2730500"/>
            <a:ext cx="2413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334155"/>
                </a:solidFill>
                <a:latin typeface="Noto Sans SC"/>
                <a:ea typeface="Noto Sans SC"/>
                <a:cs typeface="Noto Sans SC"/>
                <a:sym typeface="Noto Sans SC"/>
              </a:rPr>
              <a:t>WYSIWYG Experience</a:t>
            </a:r>
            <a:endParaRPr lang="en-US" sz="1100"/>
          </a:p>
        </p:txBody>
      </p:sp>
      <p:sp>
        <p:nvSpPr>
          <p:cNvPr id="8" name="AutoShape 8"/>
          <p:cNvSpPr/>
          <p:nvPr/>
        </p:nvSpPr>
        <p:spPr>
          <a:xfrm>
            <a:off x="952500" y="3149600"/>
            <a:ext cx="2667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475569"/>
                </a:solidFill>
                <a:latin typeface="Noto Sans SC"/>
                <a:ea typeface="Noto Sans SC"/>
                <a:cs typeface="Noto Sans SC"/>
                <a:sym typeface="Noto Sans SC"/>
              </a:rPr>
              <a:t>Design operations are fed back in real-time, with no need to switch previews frequently. The visual design mode makes the development process more intuitive and reduces trial and error costs.</a:t>
            </a:r>
            <a:endParaRPr lang="en-US" sz="1100"/>
          </a:p>
        </p:txBody>
      </p:sp>
      <p:sp>
        <p:nvSpPr>
          <p:cNvPr id="9" name="AutoShape 9"/>
          <p:cNvSpPr/>
          <p:nvPr/>
        </p:nvSpPr>
        <p:spPr>
          <a:xfrm>
            <a:off x="3937000" y="2540000"/>
            <a:ext cx="3048000" cy="1651000"/>
          </a:xfrm>
          <a:prstGeom prst="roundRect">
            <a:avLst>
              <a:gd name="adj" fmla="val 0"/>
            </a:avLst>
          </a:prstGeom>
          <a:solidFill>
            <a:srgbClr val="FFFFFF">
              <a:alpha val="6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27500" y="2730500"/>
            <a:ext cx="304800" cy="304800"/>
          </a:xfrm>
          <a:prstGeom prst="rect">
            <a:avLst/>
          </a:prstGeom>
        </p:spPr>
      </p:pic>
      <p:sp>
        <p:nvSpPr>
          <p:cNvPr id="11" name="AutoShape 11"/>
          <p:cNvSpPr/>
          <p:nvPr/>
        </p:nvSpPr>
        <p:spPr>
          <a:xfrm>
            <a:off x="4508500" y="2730500"/>
            <a:ext cx="2413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334155"/>
                </a:solidFill>
                <a:latin typeface="Noto Sans SC"/>
                <a:ea typeface="Noto Sans SC"/>
                <a:cs typeface="Noto Sans SC"/>
                <a:sym typeface="Noto Sans SC"/>
              </a:rPr>
              <a:t>Responsive Elastic Layout</a:t>
            </a:r>
            <a:endParaRPr lang="en-US" sz="1100"/>
          </a:p>
        </p:txBody>
      </p:sp>
      <p:sp>
        <p:nvSpPr>
          <p:cNvPr id="12" name="AutoShape 12"/>
          <p:cNvSpPr/>
          <p:nvPr/>
        </p:nvSpPr>
        <p:spPr>
          <a:xfrm>
            <a:off x="4127500" y="3149600"/>
            <a:ext cx="2667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475569"/>
                </a:solidFill>
                <a:latin typeface="Noto Sans SC"/>
                <a:ea typeface="Noto Sans SC"/>
                <a:cs typeface="Noto Sans SC"/>
                <a:sym typeface="Noto Sans SC"/>
              </a:rPr>
              <a:t>Automatically adapt to different screen sizes and resolutions, with flexible layout containers that ensure the best display effect on any device.</a:t>
            </a:r>
            <a:endParaRPr lang="en-US" sz="1100"/>
          </a:p>
        </p:txBody>
      </p:sp>
      <p:sp>
        <p:nvSpPr>
          <p:cNvPr id="13" name="AutoShape 13"/>
          <p:cNvSpPr/>
          <p:nvPr/>
        </p:nvSpPr>
        <p:spPr>
          <a:xfrm>
            <a:off x="762000" y="4445000"/>
            <a:ext cx="3048000" cy="1651000"/>
          </a:xfrm>
          <a:prstGeom prst="roundRect">
            <a:avLst>
              <a:gd name="adj" fmla="val 0"/>
            </a:avLst>
          </a:prstGeom>
          <a:solidFill>
            <a:srgbClr val="FFFFFF">
              <a:alpha val="6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500" y="4635500"/>
            <a:ext cx="304800" cy="304800"/>
          </a:xfrm>
          <a:prstGeom prst="rect">
            <a:avLst/>
          </a:prstGeom>
        </p:spPr>
      </p:pic>
      <p:sp>
        <p:nvSpPr>
          <p:cNvPr id="15" name="AutoShape 15"/>
          <p:cNvSpPr/>
          <p:nvPr/>
        </p:nvSpPr>
        <p:spPr>
          <a:xfrm>
            <a:off x="1333500" y="4635500"/>
            <a:ext cx="2413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334155"/>
                </a:solidFill>
                <a:latin typeface="Noto Sans SC"/>
                <a:ea typeface="Noto Sans SC"/>
                <a:cs typeface="Noto Sans SC"/>
                <a:sym typeface="Noto Sans SC"/>
              </a:rPr>
              <a:t>Highly Flexible Design</a:t>
            </a:r>
            <a:endParaRPr lang="en-US" sz="1100"/>
          </a:p>
        </p:txBody>
      </p:sp>
      <p:sp>
        <p:nvSpPr>
          <p:cNvPr id="16" name="AutoShape 16"/>
          <p:cNvSpPr/>
          <p:nvPr/>
        </p:nvSpPr>
        <p:spPr>
          <a:xfrm>
            <a:off x="952500" y="5054600"/>
            <a:ext cx="2667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475569"/>
                </a:solidFill>
                <a:latin typeface="Noto Sans SC"/>
                <a:ea typeface="Noto Sans SC"/>
                <a:cs typeface="Noto Sans SC"/>
                <a:sym typeface="Noto Sans SC"/>
              </a:rPr>
              <a:t>Supports designing arbitrarily complex enterprise-level application interfaces, and can easily replicate the styles and interaction logic of mainstream Apps to meet personalized needs.</a:t>
            </a:r>
            <a:endParaRPr lang="en-US" sz="1100"/>
          </a:p>
        </p:txBody>
      </p:sp>
      <p:sp>
        <p:nvSpPr>
          <p:cNvPr id="17" name="AutoShape 17"/>
          <p:cNvSpPr/>
          <p:nvPr/>
        </p:nvSpPr>
        <p:spPr>
          <a:xfrm>
            <a:off x="3937000" y="4445000"/>
            <a:ext cx="3048000" cy="1651000"/>
          </a:xfrm>
          <a:prstGeom prst="roundRect">
            <a:avLst>
              <a:gd name="adj" fmla="val 0"/>
            </a:avLst>
          </a:prstGeom>
          <a:solidFill>
            <a:srgbClr val="FFFFFF">
              <a:alpha val="6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8" name="Picture 18"/>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27500" y="4635500"/>
            <a:ext cx="304800" cy="304800"/>
          </a:xfrm>
          <a:prstGeom prst="rect">
            <a:avLst/>
          </a:prstGeom>
        </p:spPr>
      </p:pic>
      <p:sp>
        <p:nvSpPr>
          <p:cNvPr id="19" name="AutoShape 19"/>
          <p:cNvSpPr/>
          <p:nvPr/>
        </p:nvSpPr>
        <p:spPr>
          <a:xfrm>
            <a:off x="4508500" y="4635500"/>
            <a:ext cx="2413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34155"/>
                </a:solidFill>
                <a:latin typeface="Noto Sans SC"/>
                <a:ea typeface="Noto Sans SC"/>
                <a:cs typeface="Noto Sans SC"/>
                <a:sym typeface="Noto Sans SC"/>
              </a:rPr>
              <a:t>Cross-Terminal Automatic Adaptation</a:t>
            </a:r>
            <a:endParaRPr lang="en-US" sz="1100"/>
          </a:p>
        </p:txBody>
      </p:sp>
      <p:sp>
        <p:nvSpPr>
          <p:cNvPr id="20" name="AutoShape 20"/>
          <p:cNvSpPr/>
          <p:nvPr/>
        </p:nvSpPr>
        <p:spPr>
          <a:xfrm>
            <a:off x="4127500" y="5054600"/>
            <a:ext cx="2667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475569"/>
                </a:solidFill>
                <a:latin typeface="Noto Sans SC"/>
                <a:ea typeface="Noto Sans SC"/>
                <a:cs typeface="Noto Sans SC"/>
                <a:sym typeface="Noto Sans SC"/>
              </a:rPr>
              <a:t>One design automatically adapts to desktops, mobile phones, Pads, WeChat and mini-programs, saving development costs.</a:t>
            </a:r>
            <a:endParaRPr lang="en-US" sz="1100"/>
          </a:p>
        </p:txBody>
      </p:sp>
      <p:pic>
        <p:nvPicPr>
          <p:cNvPr id="21" name="Picture 21"/>
          <p:cNvPicPr>
            <a:picLocks noChangeAspect="1"/>
          </p:cNvPicPr>
          <p:nvPr/>
        </p:nvPicPr>
        <p:blipFill>
          <a:blip r:embed="rId8"/>
          <a:srcRect l="23738" r="23738"/>
          <a:stretch>
            <a:fillRect/>
          </a:stretch>
        </p:blipFill>
        <p:spPr>
          <a:xfrm>
            <a:off x="7239000" y="2540000"/>
            <a:ext cx="4318000" cy="3302000"/>
          </a:xfrm>
          <a:prstGeom prst="roundRect">
            <a:avLst>
              <a:gd name="adj" fmla="val 4615"/>
            </a:avLst>
          </a:prstGeom>
          <a:noFill/>
          <a:ln w="25400" cap="flat" cmpd="sng">
            <a:noFill/>
            <a:prstDash val="solid"/>
            <a:round/>
          </a:ln>
          <a:effectLst>
            <a:outerShdw blurRad="203200" dist="101600" dir="2700000" algn="tl" rotWithShape="0">
              <a:srgbClr val="000000">
                <a:alpha val="15000"/>
              </a:srgbClr>
            </a:outerShdw>
          </a:effectLst>
        </p:spPr>
      </p:pic>
      <p:sp>
        <p:nvSpPr>
          <p:cNvPr id="22" name="AutoShape 22"/>
          <p:cNvSpPr/>
          <p:nvPr/>
        </p:nvSpPr>
        <p:spPr>
          <a:xfrm>
            <a:off x="7239000" y="5969000"/>
            <a:ext cx="4318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 b="0" i="0" u="none" strike="noStrike">
                <a:solidFill>
                  <a:srgbClr val="64748B"/>
                </a:solidFill>
                <a:latin typeface="Noto Sans SC"/>
                <a:ea typeface="Noto Sans SC"/>
                <a:cs typeface="Noto Sans SC"/>
                <a:sym typeface="Noto Sans SC"/>
              </a:rPr>
              <a:t>Visual Designer Interface Preview: Drag and drop to complete complex layouts intuitively</a:t>
            </a:r>
            <a:endParaRPr lang="en-US"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4155"/>
                </a:solidFill>
                <a:latin typeface="Noto Sans SC"/>
                <a:ea typeface="Noto Sans SC"/>
                <a:cs typeface="Noto Sans SC"/>
                <a:sym typeface="Noto Sans SC"/>
              </a:rPr>
              <a:t>CONTENTS</a:t>
            </a:r>
            <a:endParaRPr lang="en-US" sz="1100"/>
          </a:p>
        </p:txBody>
      </p:sp>
      <p:sp>
        <p:nvSpPr>
          <p:cNvPr id="4" name="AutoShape 4"/>
          <p:cNvSpPr/>
          <p:nvPr/>
        </p:nvSpPr>
        <p:spPr>
          <a:xfrm>
            <a:off x="762000" y="1752600"/>
            <a:ext cx="5080000" cy="1016000"/>
          </a:xfrm>
          <a:prstGeom prst="roundRect">
            <a:avLst>
              <a:gd name="adj" fmla="val 0"/>
            </a:avLst>
          </a:prstGeom>
          <a:solidFill>
            <a:srgbClr val="FFFFFF">
              <a:alpha val="70000"/>
            </a:srgbClr>
          </a:solidFill>
          <a:ln cap="flat" cmpd="sng">
            <a:solidFill>
              <a:srgbClr val="E6CFCF">
                <a:alpha val="70000"/>
              </a:srgbClr>
            </a:solidFill>
            <a:prstDash val="solid"/>
            <a:round/>
          </a:ln>
        </p:spPr>
        <p:txBody>
          <a:bodyPr vert="horz" wrap="square" lIns="0" tIns="0" rIns="0" bIns="0" rtlCol="0" anchor="ctr" anchorCtr="0"/>
          <a:lstStyle/>
          <a:p>
            <a:pPr algn="ctr">
              <a:defRPr/>
            </a:pPr>
            <a:endParaRPr/>
          </a:p>
        </p:txBody>
      </p:sp>
      <p:sp>
        <p:nvSpPr>
          <p:cNvPr id="5" name="AutoShape 5"/>
          <p:cNvSpPr/>
          <p:nvPr/>
        </p:nvSpPr>
        <p:spPr>
          <a:xfrm>
            <a:off x="952500" y="1981200"/>
            <a:ext cx="76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C55E"/>
                </a:solidFill>
                <a:latin typeface="Noto Sans SC"/>
                <a:ea typeface="Noto Sans SC"/>
                <a:cs typeface="Noto Sans SC"/>
                <a:sym typeface="Noto Sans SC"/>
              </a:rPr>
              <a:t>01</a:t>
            </a:r>
            <a:endParaRPr lang="en-US" sz="1100"/>
          </a:p>
        </p:txBody>
      </p:sp>
      <p:sp>
        <p:nvSpPr>
          <p:cNvPr id="6" name="AutoShape 6"/>
          <p:cNvSpPr/>
          <p:nvPr/>
        </p:nvSpPr>
        <p:spPr>
          <a:xfrm>
            <a:off x="1841500" y="1879600"/>
            <a:ext cx="381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4155"/>
                </a:solidFill>
                <a:latin typeface="Noto Sans SC"/>
                <a:ea typeface="Noto Sans SC"/>
                <a:cs typeface="Noto Sans SC"/>
                <a:sym typeface="Noto Sans SC"/>
              </a:rPr>
              <a:t>Company Introduction</a:t>
            </a:r>
            <a:endParaRPr lang="en-US" sz="1100"/>
          </a:p>
          <a:p>
            <a:pPr marL="0" indent="0" algn="l">
              <a:lnSpc>
                <a:spcPct val="100000"/>
              </a:lnSpc>
            </a:pPr>
            <a:r>
              <a:rPr lang="en-US" sz="1000" b="0" i="0" u="none" strike="noStrike">
                <a:solidFill>
                  <a:srgbClr val="475569"/>
                </a:solidFill>
                <a:latin typeface="Noto Sans SC"/>
                <a:ea typeface="Noto Sans SC"/>
                <a:cs typeface="Noto Sans SC"/>
                <a:sym typeface="Noto Sans SC"/>
              </a:rPr>
              <a:t>An outstanding provider of enterprise-level application system development solutions, focusing on creating efficient and intelligent development tools.</a:t>
            </a:r>
          </a:p>
        </p:txBody>
      </p:sp>
      <p:sp>
        <p:nvSpPr>
          <p:cNvPr id="7" name="AutoShape 7"/>
          <p:cNvSpPr/>
          <p:nvPr/>
        </p:nvSpPr>
        <p:spPr>
          <a:xfrm>
            <a:off x="762000" y="2959100"/>
            <a:ext cx="5080000" cy="1016000"/>
          </a:xfrm>
          <a:prstGeom prst="roundRect">
            <a:avLst>
              <a:gd name="adj" fmla="val 0"/>
            </a:avLst>
          </a:prstGeom>
          <a:solidFill>
            <a:srgbClr val="FFFFFF">
              <a:alpha val="70000"/>
            </a:srgbClr>
          </a:solidFill>
          <a:ln cap="flat" cmpd="sng">
            <a:solidFill>
              <a:srgbClr val="E6CFCF">
                <a:alpha val="70000"/>
              </a:srgbClr>
            </a:solidFill>
            <a:prstDash val="solid"/>
            <a:round/>
          </a:ln>
        </p:spPr>
        <p:txBody>
          <a:bodyPr vert="horz" wrap="square" lIns="0" tIns="0" rIns="0" bIns="0" rtlCol="0" anchor="ctr" anchorCtr="0"/>
          <a:lstStyle/>
          <a:p>
            <a:pPr algn="ctr">
              <a:defRPr/>
            </a:pPr>
            <a:endParaRPr/>
          </a:p>
        </p:txBody>
      </p:sp>
      <p:sp>
        <p:nvSpPr>
          <p:cNvPr id="8" name="AutoShape 8"/>
          <p:cNvSpPr/>
          <p:nvPr/>
        </p:nvSpPr>
        <p:spPr>
          <a:xfrm>
            <a:off x="952500" y="3187700"/>
            <a:ext cx="76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C55E"/>
                </a:solidFill>
                <a:latin typeface="Noto Sans SC"/>
                <a:ea typeface="Noto Sans SC"/>
                <a:cs typeface="Noto Sans SC"/>
                <a:sym typeface="Noto Sans SC"/>
              </a:rPr>
              <a:t>02</a:t>
            </a:r>
            <a:endParaRPr lang="en-US" sz="1100"/>
          </a:p>
        </p:txBody>
      </p:sp>
      <p:sp>
        <p:nvSpPr>
          <p:cNvPr id="9" name="AutoShape 9"/>
          <p:cNvSpPr/>
          <p:nvPr/>
        </p:nvSpPr>
        <p:spPr>
          <a:xfrm>
            <a:off x="1841500" y="3086100"/>
            <a:ext cx="381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4155"/>
                </a:solidFill>
                <a:latin typeface="Noto Sans SC"/>
                <a:ea typeface="Noto Sans SC"/>
                <a:cs typeface="Noto Sans SC"/>
                <a:sym typeface="Noto Sans SC"/>
              </a:rPr>
              <a:t>Product Introduction</a:t>
            </a:r>
            <a:endParaRPr lang="en-US" sz="1100"/>
          </a:p>
          <a:p>
            <a:pPr marL="0" indent="0" algn="l">
              <a:lnSpc>
                <a:spcPct val="100000"/>
              </a:lnSpc>
            </a:pPr>
            <a:r>
              <a:rPr lang="en-US" sz="1000" b="0" i="0" u="none" strike="noStrike">
                <a:solidFill>
                  <a:srgbClr val="475569"/>
                </a:solidFill>
                <a:latin typeface="Noto Sans SC"/>
                <a:ea typeface="Noto Sans SC"/>
                <a:cs typeface="Noto Sans SC"/>
                <a:sym typeface="Noto Sans SC"/>
              </a:rPr>
              <a:t>A revolutionary enterprise-level application development and runtime platform, deeply integrating low-code and AI to reshape the development experience.</a:t>
            </a:r>
          </a:p>
        </p:txBody>
      </p:sp>
      <p:sp>
        <p:nvSpPr>
          <p:cNvPr id="10" name="AutoShape 10"/>
          <p:cNvSpPr/>
          <p:nvPr/>
        </p:nvSpPr>
        <p:spPr>
          <a:xfrm>
            <a:off x="762000" y="4165600"/>
            <a:ext cx="5080000" cy="1016000"/>
          </a:xfrm>
          <a:prstGeom prst="roundRect">
            <a:avLst>
              <a:gd name="adj" fmla="val 0"/>
            </a:avLst>
          </a:prstGeom>
          <a:solidFill>
            <a:srgbClr val="FFFFFF">
              <a:alpha val="70000"/>
            </a:srgbClr>
          </a:solidFill>
          <a:ln cap="flat" cmpd="sng">
            <a:solidFill>
              <a:srgbClr val="E6CFCF">
                <a:alpha val="70000"/>
              </a:srgbClr>
            </a:solidFill>
            <a:prstDash val="solid"/>
            <a:round/>
          </a:ln>
        </p:spPr>
        <p:txBody>
          <a:bodyPr vert="horz" wrap="square" lIns="0" tIns="0" rIns="0" bIns="0" rtlCol="0" anchor="ctr" anchorCtr="0"/>
          <a:lstStyle/>
          <a:p>
            <a:pPr algn="ctr">
              <a:defRPr/>
            </a:pPr>
            <a:endParaRPr/>
          </a:p>
        </p:txBody>
      </p:sp>
      <p:sp>
        <p:nvSpPr>
          <p:cNvPr id="11" name="AutoShape 11"/>
          <p:cNvSpPr/>
          <p:nvPr/>
        </p:nvSpPr>
        <p:spPr>
          <a:xfrm>
            <a:off x="952500" y="4394200"/>
            <a:ext cx="76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C55E"/>
                </a:solidFill>
                <a:latin typeface="Noto Sans SC"/>
                <a:ea typeface="Noto Sans SC"/>
                <a:cs typeface="Noto Sans SC"/>
                <a:sym typeface="Noto Sans SC"/>
              </a:rPr>
              <a:t>03</a:t>
            </a:r>
            <a:endParaRPr lang="en-US" sz="1100"/>
          </a:p>
        </p:txBody>
      </p:sp>
      <p:sp>
        <p:nvSpPr>
          <p:cNvPr id="12" name="AutoShape 12"/>
          <p:cNvSpPr/>
          <p:nvPr/>
        </p:nvSpPr>
        <p:spPr>
          <a:xfrm>
            <a:off x="1841500" y="4292600"/>
            <a:ext cx="381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300" b="1" i="0" u="none" strike="noStrike">
                <a:solidFill>
                  <a:srgbClr val="334155"/>
                </a:solidFill>
                <a:latin typeface="Noto Sans SC"/>
                <a:ea typeface="Noto Sans SC"/>
                <a:cs typeface="Noto Sans SC"/>
                <a:sym typeface="Noto Sans SC"/>
              </a:rPr>
              <a:t>Core Value Proposition</a:t>
            </a:r>
            <a:endParaRPr lang="en-US" sz="1100"/>
          </a:p>
          <a:p>
            <a:pPr marL="0" indent="0" algn="l">
              <a:lnSpc>
                <a:spcPct val="100000"/>
              </a:lnSpc>
            </a:pPr>
            <a:r>
              <a:rPr lang="en-US" sz="900" b="0" i="0" u="none" strike="noStrike">
                <a:solidFill>
                  <a:srgbClr val="475569"/>
                </a:solidFill>
                <a:latin typeface="Noto Sans SC"/>
                <a:ea typeface="Noto Sans SC"/>
                <a:cs typeface="Noto Sans SC"/>
                <a:sym typeface="Noto Sans SC"/>
              </a:rPr>
              <a:t>In-depth elaboration on the core values WebBuilder brings to enterprises, including efficiency improvement, cost reduction, quality assurance, and system scalability.</a:t>
            </a:r>
          </a:p>
        </p:txBody>
      </p:sp>
      <p:sp>
        <p:nvSpPr>
          <p:cNvPr id="13" name="AutoShape 13"/>
          <p:cNvSpPr/>
          <p:nvPr/>
        </p:nvSpPr>
        <p:spPr>
          <a:xfrm>
            <a:off x="762000" y="5334000"/>
            <a:ext cx="5080000" cy="1016000"/>
          </a:xfrm>
          <a:prstGeom prst="roundRect">
            <a:avLst>
              <a:gd name="adj" fmla="val 0"/>
            </a:avLst>
          </a:prstGeom>
          <a:solidFill>
            <a:srgbClr val="FFFFFF">
              <a:alpha val="70000"/>
            </a:srgbClr>
          </a:solidFill>
          <a:ln cap="flat" cmpd="sng">
            <a:solidFill>
              <a:srgbClr val="E6CFCF">
                <a:alpha val="70000"/>
              </a:srgbClr>
            </a:solidFill>
            <a:prstDash val="solid"/>
            <a:round/>
          </a:ln>
        </p:spPr>
        <p:txBody>
          <a:bodyPr vert="horz" wrap="square" lIns="0" tIns="0" rIns="0" bIns="0" rtlCol="0" anchor="ctr" anchorCtr="0"/>
          <a:lstStyle/>
          <a:p>
            <a:pPr algn="ctr">
              <a:defRPr/>
            </a:pPr>
            <a:endParaRPr/>
          </a:p>
        </p:txBody>
      </p:sp>
      <p:sp>
        <p:nvSpPr>
          <p:cNvPr id="14" name="AutoShape 14"/>
          <p:cNvSpPr/>
          <p:nvPr/>
        </p:nvSpPr>
        <p:spPr>
          <a:xfrm>
            <a:off x="952500" y="5562600"/>
            <a:ext cx="76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C55E"/>
                </a:solidFill>
                <a:latin typeface="Noto Sans SC"/>
                <a:ea typeface="Noto Sans SC"/>
                <a:cs typeface="Noto Sans SC"/>
                <a:sym typeface="Noto Sans SC"/>
              </a:rPr>
              <a:t>04</a:t>
            </a:r>
            <a:endParaRPr lang="en-US" sz="1100"/>
          </a:p>
        </p:txBody>
      </p:sp>
      <p:sp>
        <p:nvSpPr>
          <p:cNvPr id="15" name="AutoShape 15"/>
          <p:cNvSpPr/>
          <p:nvPr/>
        </p:nvSpPr>
        <p:spPr>
          <a:xfrm>
            <a:off x="1841500" y="5461000"/>
            <a:ext cx="381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300" b="1" i="0" u="none" strike="noStrike">
                <a:solidFill>
                  <a:srgbClr val="334155"/>
                </a:solidFill>
                <a:latin typeface="Noto Sans SC"/>
                <a:ea typeface="Noto Sans SC"/>
                <a:cs typeface="Noto Sans SC"/>
                <a:sym typeface="Noto Sans SC"/>
              </a:rPr>
              <a:t>Core Function Details</a:t>
            </a:r>
            <a:endParaRPr lang="en-US" sz="1100"/>
          </a:p>
          <a:p>
            <a:pPr marL="0" indent="0" algn="l">
              <a:lnSpc>
                <a:spcPct val="100000"/>
              </a:lnSpc>
            </a:pPr>
            <a:r>
              <a:rPr lang="en-US" sz="900" b="0" i="0" u="none" strike="noStrike">
                <a:solidFill>
                  <a:srgbClr val="475569"/>
                </a:solidFill>
                <a:latin typeface="Noto Sans SC"/>
                <a:ea typeface="Noto Sans SC"/>
                <a:cs typeface="Noto Sans SC"/>
                <a:sym typeface="Noto Sans SC"/>
              </a:rPr>
              <a:t>In-depth analysis of WebBuilder's core capabilities such as AI intelligent generation, visual orchestration, and automated deployment.</a:t>
            </a:r>
          </a:p>
        </p:txBody>
      </p:sp>
      <p:sp>
        <p:nvSpPr>
          <p:cNvPr id="16" name="AutoShape 16"/>
          <p:cNvSpPr/>
          <p:nvPr/>
        </p:nvSpPr>
        <p:spPr>
          <a:xfrm>
            <a:off x="6350000" y="1752600"/>
            <a:ext cx="5080000" cy="1016000"/>
          </a:xfrm>
          <a:prstGeom prst="roundRect">
            <a:avLst>
              <a:gd name="adj" fmla="val 0"/>
            </a:avLst>
          </a:prstGeom>
          <a:solidFill>
            <a:srgbClr val="FFFFFF">
              <a:alpha val="70000"/>
            </a:srgbClr>
          </a:solidFill>
          <a:ln cap="flat" cmpd="sng">
            <a:solidFill>
              <a:srgbClr val="E6CFCF">
                <a:alpha val="70000"/>
              </a:srgbClr>
            </a:solidFill>
            <a:prstDash val="solid"/>
            <a:round/>
          </a:ln>
        </p:spPr>
        <p:txBody>
          <a:bodyPr vert="horz" wrap="square" lIns="0" tIns="0" rIns="0" bIns="0" rtlCol="0" anchor="ctr" anchorCtr="0"/>
          <a:lstStyle/>
          <a:p>
            <a:pPr algn="ctr">
              <a:defRPr/>
            </a:pPr>
            <a:endParaRPr/>
          </a:p>
        </p:txBody>
      </p:sp>
      <p:sp>
        <p:nvSpPr>
          <p:cNvPr id="17" name="AutoShape 17"/>
          <p:cNvSpPr/>
          <p:nvPr/>
        </p:nvSpPr>
        <p:spPr>
          <a:xfrm>
            <a:off x="6540500" y="1981200"/>
            <a:ext cx="76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C55E"/>
                </a:solidFill>
                <a:latin typeface="Noto Sans SC"/>
                <a:ea typeface="Noto Sans SC"/>
                <a:cs typeface="Noto Sans SC"/>
                <a:sym typeface="Noto Sans SC"/>
              </a:rPr>
              <a:t>05</a:t>
            </a:r>
            <a:endParaRPr lang="en-US" sz="1100"/>
          </a:p>
        </p:txBody>
      </p:sp>
      <p:sp>
        <p:nvSpPr>
          <p:cNvPr id="18" name="AutoShape 18"/>
          <p:cNvSpPr/>
          <p:nvPr/>
        </p:nvSpPr>
        <p:spPr>
          <a:xfrm>
            <a:off x="7429500" y="1879600"/>
            <a:ext cx="381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4155"/>
                </a:solidFill>
                <a:latin typeface="Noto Sans SC"/>
                <a:ea typeface="Noto Sans SC"/>
                <a:cs typeface="Noto Sans SC"/>
                <a:sym typeface="Noto Sans SC"/>
              </a:rPr>
              <a:t>Competitive Analysis</a:t>
            </a:r>
            <a:endParaRPr lang="en-US" sz="1100"/>
          </a:p>
          <a:p>
            <a:pPr marL="0" indent="0" algn="l">
              <a:lnSpc>
                <a:spcPct val="100000"/>
              </a:lnSpc>
            </a:pPr>
            <a:r>
              <a:rPr lang="en-US" sz="1000" b="0" i="0" u="none" strike="noStrike">
                <a:solidFill>
                  <a:srgbClr val="475569"/>
                </a:solidFill>
                <a:latin typeface="Noto Sans SC"/>
                <a:ea typeface="Noto Sans SC"/>
                <a:cs typeface="Noto Sans SC"/>
                <a:sym typeface="Noto Sans SC"/>
              </a:rPr>
              <a:t>In-depth comparison of WebBuilder's advantages and core differences with competitors like WorkBuddy and bolt AI.</a:t>
            </a:r>
          </a:p>
        </p:txBody>
      </p:sp>
      <p:sp>
        <p:nvSpPr>
          <p:cNvPr id="19" name="AutoShape 19"/>
          <p:cNvSpPr/>
          <p:nvPr/>
        </p:nvSpPr>
        <p:spPr>
          <a:xfrm>
            <a:off x="6350000" y="2959100"/>
            <a:ext cx="5080000" cy="1016000"/>
          </a:xfrm>
          <a:prstGeom prst="roundRect">
            <a:avLst>
              <a:gd name="adj" fmla="val 0"/>
            </a:avLst>
          </a:prstGeom>
          <a:solidFill>
            <a:srgbClr val="FFFFFF">
              <a:alpha val="70000"/>
            </a:srgbClr>
          </a:solidFill>
          <a:ln cap="flat" cmpd="sng">
            <a:solidFill>
              <a:srgbClr val="E6CFCF">
                <a:alpha val="70000"/>
              </a:srgbClr>
            </a:solidFill>
            <a:prstDash val="solid"/>
            <a:round/>
          </a:ln>
        </p:spPr>
        <p:txBody>
          <a:bodyPr vert="horz" wrap="square" lIns="0" tIns="0" rIns="0" bIns="0" rtlCol="0" anchor="ctr" anchorCtr="0"/>
          <a:lstStyle/>
          <a:p>
            <a:pPr algn="ctr">
              <a:defRPr/>
            </a:pPr>
            <a:endParaRPr/>
          </a:p>
        </p:txBody>
      </p:sp>
      <p:sp>
        <p:nvSpPr>
          <p:cNvPr id="20" name="AutoShape 20"/>
          <p:cNvSpPr/>
          <p:nvPr/>
        </p:nvSpPr>
        <p:spPr>
          <a:xfrm>
            <a:off x="6540500" y="3187700"/>
            <a:ext cx="76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C55E"/>
                </a:solidFill>
                <a:latin typeface="Noto Sans SC"/>
                <a:ea typeface="Noto Sans SC"/>
                <a:cs typeface="Noto Sans SC"/>
                <a:sym typeface="Noto Sans SC"/>
              </a:rPr>
              <a:t>06</a:t>
            </a:r>
            <a:endParaRPr lang="en-US" sz="1100"/>
          </a:p>
        </p:txBody>
      </p:sp>
      <p:sp>
        <p:nvSpPr>
          <p:cNvPr id="21" name="AutoShape 21"/>
          <p:cNvSpPr/>
          <p:nvPr/>
        </p:nvSpPr>
        <p:spPr>
          <a:xfrm>
            <a:off x="7429500" y="3086100"/>
            <a:ext cx="381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4155"/>
                </a:solidFill>
                <a:latin typeface="Noto Sans SC"/>
                <a:ea typeface="Noto Sans SC"/>
                <a:cs typeface="Noto Sans SC"/>
                <a:sym typeface="Noto Sans SC"/>
              </a:rPr>
              <a:t>Case Studies</a:t>
            </a:r>
            <a:endParaRPr lang="en-US" sz="1100"/>
          </a:p>
          <a:p>
            <a:pPr marL="0" indent="0" algn="l">
              <a:lnSpc>
                <a:spcPct val="100000"/>
              </a:lnSpc>
            </a:pPr>
            <a:r>
              <a:rPr lang="en-US" sz="1000" b="0" i="0" u="none" strike="noStrike">
                <a:solidFill>
                  <a:srgbClr val="475569"/>
                </a:solidFill>
                <a:latin typeface="Noto Sans SC"/>
                <a:ea typeface="Noto Sans SC"/>
                <a:cs typeface="Noto Sans SC"/>
                <a:sym typeface="Noto Sans SC"/>
              </a:rPr>
              <a:t>Successful implementation cases and practical application effects of WebBuilder in finance, manufacturing, retail and other industries.</a:t>
            </a:r>
          </a:p>
        </p:txBody>
      </p:sp>
      <p:sp>
        <p:nvSpPr>
          <p:cNvPr id="22" name="AutoShape 22"/>
          <p:cNvSpPr/>
          <p:nvPr/>
        </p:nvSpPr>
        <p:spPr>
          <a:xfrm>
            <a:off x="6350000" y="4165600"/>
            <a:ext cx="5080000" cy="1016000"/>
          </a:xfrm>
          <a:prstGeom prst="roundRect">
            <a:avLst>
              <a:gd name="adj" fmla="val 0"/>
            </a:avLst>
          </a:prstGeom>
          <a:solidFill>
            <a:srgbClr val="FFFFFF">
              <a:alpha val="70000"/>
            </a:srgbClr>
          </a:solidFill>
          <a:ln cap="flat" cmpd="sng">
            <a:solidFill>
              <a:srgbClr val="E6CFCF">
                <a:alpha val="70000"/>
              </a:srgbClr>
            </a:solidFill>
            <a:prstDash val="solid"/>
            <a:round/>
          </a:ln>
        </p:spPr>
        <p:txBody>
          <a:bodyPr vert="horz" wrap="square" lIns="0" tIns="0" rIns="0" bIns="0" rtlCol="0" anchor="ctr" anchorCtr="0"/>
          <a:lstStyle/>
          <a:p>
            <a:pPr algn="ctr">
              <a:defRPr/>
            </a:pPr>
            <a:endParaRPr/>
          </a:p>
        </p:txBody>
      </p:sp>
      <p:sp>
        <p:nvSpPr>
          <p:cNvPr id="23" name="AutoShape 23"/>
          <p:cNvSpPr/>
          <p:nvPr/>
        </p:nvSpPr>
        <p:spPr>
          <a:xfrm>
            <a:off x="6540500" y="4394200"/>
            <a:ext cx="76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C55E"/>
                </a:solidFill>
                <a:latin typeface="Noto Sans SC"/>
                <a:ea typeface="Noto Sans SC"/>
                <a:cs typeface="Noto Sans SC"/>
                <a:sym typeface="Noto Sans SC"/>
              </a:rPr>
              <a:t>07</a:t>
            </a:r>
            <a:endParaRPr lang="en-US" sz="1100"/>
          </a:p>
        </p:txBody>
      </p:sp>
      <p:sp>
        <p:nvSpPr>
          <p:cNvPr id="24" name="AutoShape 24"/>
          <p:cNvSpPr/>
          <p:nvPr/>
        </p:nvSpPr>
        <p:spPr>
          <a:xfrm>
            <a:off x="7429500" y="4292600"/>
            <a:ext cx="381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4155"/>
                </a:solidFill>
                <a:latin typeface="Noto Sans SC"/>
                <a:ea typeface="Noto Sans SC"/>
                <a:cs typeface="Noto Sans SC"/>
                <a:sym typeface="Noto Sans SC"/>
              </a:rPr>
              <a:t>Our Clients</a:t>
            </a:r>
            <a:endParaRPr lang="en-US" sz="1100"/>
          </a:p>
          <a:p>
            <a:pPr marL="0" indent="0" algn="l">
              <a:lnSpc>
                <a:spcPct val="100000"/>
              </a:lnSpc>
            </a:pPr>
            <a:r>
              <a:rPr lang="en-US" sz="1000" b="0" i="0" u="none" strike="noStrike">
                <a:solidFill>
                  <a:srgbClr val="475569"/>
                </a:solidFill>
                <a:latin typeface="Noto Sans SC"/>
                <a:ea typeface="Noto Sans SC"/>
                <a:cs typeface="Noto Sans SC"/>
                <a:sym typeface="Noto Sans SC"/>
              </a:rPr>
              <a:t>Leading enterprises and partners from various industries, jointly witnessing the stability and reliability of the product.</a:t>
            </a:r>
          </a:p>
        </p:txBody>
      </p:sp>
      <p:sp>
        <p:nvSpPr>
          <p:cNvPr id="25" name="AutoShape 25"/>
          <p:cNvSpPr/>
          <p:nvPr/>
        </p:nvSpPr>
        <p:spPr>
          <a:xfrm>
            <a:off x="6350000" y="5334000"/>
            <a:ext cx="5080000" cy="1016000"/>
          </a:xfrm>
          <a:prstGeom prst="roundRect">
            <a:avLst>
              <a:gd name="adj" fmla="val 0"/>
            </a:avLst>
          </a:prstGeom>
          <a:solidFill>
            <a:srgbClr val="FFFFFF">
              <a:alpha val="70000"/>
            </a:srgbClr>
          </a:solidFill>
          <a:ln cap="flat" cmpd="sng">
            <a:solidFill>
              <a:srgbClr val="E6CFCF">
                <a:alpha val="70000"/>
              </a:srgbClr>
            </a:solidFill>
            <a:prstDash val="solid"/>
            <a:round/>
          </a:ln>
        </p:spPr>
        <p:txBody>
          <a:bodyPr vert="horz" wrap="square" lIns="0" tIns="0" rIns="0" bIns="0" rtlCol="0" anchor="ctr" anchorCtr="0"/>
          <a:lstStyle/>
          <a:p>
            <a:pPr algn="ctr">
              <a:defRPr/>
            </a:pPr>
            <a:endParaRPr/>
          </a:p>
        </p:txBody>
      </p:sp>
      <p:sp>
        <p:nvSpPr>
          <p:cNvPr id="26" name="AutoShape 26"/>
          <p:cNvSpPr/>
          <p:nvPr/>
        </p:nvSpPr>
        <p:spPr>
          <a:xfrm>
            <a:off x="6540500" y="5562600"/>
            <a:ext cx="76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C55E"/>
                </a:solidFill>
                <a:latin typeface="Noto Sans SC"/>
                <a:ea typeface="Noto Sans SC"/>
                <a:cs typeface="Noto Sans SC"/>
                <a:sym typeface="Noto Sans SC"/>
              </a:rPr>
              <a:t>08</a:t>
            </a:r>
            <a:endParaRPr lang="en-US" sz="1100"/>
          </a:p>
        </p:txBody>
      </p:sp>
      <p:sp>
        <p:nvSpPr>
          <p:cNvPr id="27" name="AutoShape 27"/>
          <p:cNvSpPr/>
          <p:nvPr/>
        </p:nvSpPr>
        <p:spPr>
          <a:xfrm>
            <a:off x="7429500" y="5461000"/>
            <a:ext cx="381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300" b="1" i="0" u="none" strike="noStrike">
                <a:solidFill>
                  <a:srgbClr val="334155"/>
                </a:solidFill>
                <a:latin typeface="Noto Sans SC"/>
                <a:ea typeface="Noto Sans SC"/>
                <a:cs typeface="Noto Sans SC"/>
                <a:sym typeface="Noto Sans SC"/>
              </a:rPr>
              <a:t>Summary and Outlook</a:t>
            </a:r>
            <a:endParaRPr lang="en-US" sz="1100"/>
          </a:p>
          <a:p>
            <a:pPr marL="0" indent="0" algn="l">
              <a:lnSpc>
                <a:spcPct val="100000"/>
              </a:lnSpc>
            </a:pPr>
            <a:r>
              <a:rPr lang="en-US" sz="900" b="0" i="0" u="none" strike="noStrike">
                <a:solidFill>
                  <a:srgbClr val="475569"/>
                </a:solidFill>
                <a:latin typeface="Noto Sans SC"/>
                <a:ea typeface="Noto Sans SC"/>
                <a:cs typeface="Noto Sans SC"/>
                <a:sym typeface="Noto Sans SC"/>
              </a:rPr>
              <a:t>Review the core value of the product, look forward to the future development blueprint, and open a new chapter in enterprise application development.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600" b="1" i="0" u="none" strike="noStrike">
                <a:solidFill>
                  <a:srgbClr val="334155"/>
                </a:solidFill>
                <a:latin typeface="Noto Sans SC"/>
                <a:ea typeface="Noto Sans SC"/>
                <a:cs typeface="Noto Sans SC"/>
                <a:sym typeface="Noto Sans SC"/>
              </a:rPr>
              <a:t>Core Function: Rich Component Library</a:t>
            </a:r>
            <a:endParaRPr lang="en-US" sz="1100"/>
          </a:p>
        </p:txBody>
      </p:sp>
      <p:sp>
        <p:nvSpPr>
          <p:cNvPr id="4" name="AutoShape 4"/>
          <p:cNvSpPr/>
          <p:nvPr/>
        </p:nvSpPr>
        <p:spPr>
          <a:xfrm>
            <a:off x="762000" y="1587500"/>
            <a:ext cx="10668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0" i="0" u="none" strike="noStrike">
                <a:solidFill>
                  <a:srgbClr val="475569"/>
                </a:solidFill>
                <a:latin typeface="Noto Sans SC"/>
                <a:ea typeface="Noto Sans SC"/>
                <a:cs typeface="Noto Sans SC"/>
                <a:sym typeface="Noto Sans SC"/>
              </a:rPr>
              <a:t>WebBuilder provides an industry-leading, comprehensive and high-quality component library, covering all needs from basic UI to complex interactions, allowing developers to quickly build applications like building blocks.</a:t>
            </a:r>
            <a:endParaRPr lang="en-US" sz="1100"/>
          </a:p>
        </p:txBody>
      </p:sp>
      <p:sp>
        <p:nvSpPr>
          <p:cNvPr id="5" name="AutoShape 5"/>
          <p:cNvSpPr/>
          <p:nvPr/>
        </p:nvSpPr>
        <p:spPr>
          <a:xfrm>
            <a:off x="762000" y="2540000"/>
            <a:ext cx="2540000" cy="14605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00" y="2730500"/>
            <a:ext cx="304800" cy="304800"/>
          </a:xfrm>
          <a:prstGeom prst="rect">
            <a:avLst/>
          </a:prstGeom>
        </p:spPr>
      </p:pic>
      <p:sp>
        <p:nvSpPr>
          <p:cNvPr id="7" name="AutoShape 7"/>
          <p:cNvSpPr/>
          <p:nvPr/>
        </p:nvSpPr>
        <p:spPr>
          <a:xfrm>
            <a:off x="1270000" y="2692400"/>
            <a:ext cx="203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91666"/>
              </a:lnSpc>
              <a:defRPr/>
            </a:pPr>
            <a:r>
              <a:rPr lang="en-US" sz="1400" b="1" i="0" u="none" strike="noStrike">
                <a:solidFill>
                  <a:srgbClr val="334155"/>
                </a:solidFill>
                <a:latin typeface="Noto Sans SC"/>
                <a:ea typeface="Noto Sans SC"/>
                <a:cs typeface="Noto Sans SC"/>
                <a:sym typeface="Noto Sans SC"/>
              </a:rPr>
              <a:t>Basic Layout Containers</a:t>
            </a:r>
            <a:endParaRPr lang="en-US" sz="1100"/>
          </a:p>
        </p:txBody>
      </p:sp>
      <p:sp>
        <p:nvSpPr>
          <p:cNvPr id="8" name="AutoShape 8"/>
          <p:cNvSpPr/>
          <p:nvPr/>
        </p:nvSpPr>
        <p:spPr>
          <a:xfrm>
            <a:off x="952500" y="3175000"/>
            <a:ext cx="2159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64748B"/>
                </a:solidFill>
                <a:latin typeface="Noto Sans SC"/>
                <a:ea typeface="Noto Sans SC"/>
                <a:cs typeface="Noto Sans SC"/>
                <a:sym typeface="Noto Sans SC"/>
              </a:rPr>
              <a:t>Including viewpoint, window, panel, tab, card, etc., providing a solid foundation for page layout.</a:t>
            </a:r>
            <a:endParaRPr lang="en-US" sz="1100"/>
          </a:p>
        </p:txBody>
      </p:sp>
      <p:sp>
        <p:nvSpPr>
          <p:cNvPr id="9" name="AutoShape 9"/>
          <p:cNvSpPr/>
          <p:nvPr/>
        </p:nvSpPr>
        <p:spPr>
          <a:xfrm>
            <a:off x="3467100" y="2540000"/>
            <a:ext cx="2540000" cy="14605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57600" y="2730500"/>
            <a:ext cx="304800" cy="304800"/>
          </a:xfrm>
          <a:prstGeom prst="rect">
            <a:avLst/>
          </a:prstGeom>
        </p:spPr>
      </p:pic>
      <p:sp>
        <p:nvSpPr>
          <p:cNvPr id="11" name="AutoShape 11"/>
          <p:cNvSpPr/>
          <p:nvPr/>
        </p:nvSpPr>
        <p:spPr>
          <a:xfrm>
            <a:off x="3975100" y="2692400"/>
            <a:ext cx="203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91666"/>
              </a:lnSpc>
              <a:defRPr/>
            </a:pPr>
            <a:r>
              <a:rPr lang="en-US" sz="1400" b="1" i="0" u="none" strike="noStrike">
                <a:solidFill>
                  <a:srgbClr val="334155"/>
                </a:solidFill>
                <a:latin typeface="Noto Sans SC"/>
                <a:ea typeface="Noto Sans SC"/>
                <a:cs typeface="Noto Sans SC"/>
                <a:sym typeface="Noto Sans SC"/>
              </a:rPr>
              <a:t>Input and Selection</a:t>
            </a:r>
            <a:endParaRPr lang="en-US" sz="1100"/>
          </a:p>
        </p:txBody>
      </p:sp>
      <p:sp>
        <p:nvSpPr>
          <p:cNvPr id="12" name="AutoShape 12"/>
          <p:cNvSpPr/>
          <p:nvPr/>
        </p:nvSpPr>
        <p:spPr>
          <a:xfrm>
            <a:off x="3657600" y="3175000"/>
            <a:ext cx="2159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64748B"/>
                </a:solidFill>
                <a:latin typeface="Noto Sans SC"/>
                <a:ea typeface="Noto Sans SC"/>
                <a:cs typeface="Noto Sans SC"/>
                <a:sym typeface="Noto Sans SC"/>
              </a:rPr>
              <a:t>Including text, select, radio, date, file and other common form elements to meet diverse data input needs.</a:t>
            </a:r>
            <a:endParaRPr lang="en-US" sz="1100"/>
          </a:p>
        </p:txBody>
      </p:sp>
      <p:sp>
        <p:nvSpPr>
          <p:cNvPr id="13" name="AutoShape 13"/>
          <p:cNvSpPr/>
          <p:nvPr/>
        </p:nvSpPr>
        <p:spPr>
          <a:xfrm>
            <a:off x="6172200" y="2540000"/>
            <a:ext cx="2540000" cy="14605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62700" y="2730500"/>
            <a:ext cx="304800" cy="304800"/>
          </a:xfrm>
          <a:prstGeom prst="rect">
            <a:avLst/>
          </a:prstGeom>
        </p:spPr>
      </p:pic>
      <p:sp>
        <p:nvSpPr>
          <p:cNvPr id="15" name="AutoShape 15"/>
          <p:cNvSpPr/>
          <p:nvPr/>
        </p:nvSpPr>
        <p:spPr>
          <a:xfrm>
            <a:off x="6680200" y="2692400"/>
            <a:ext cx="203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91666"/>
              </a:lnSpc>
              <a:defRPr/>
            </a:pPr>
            <a:r>
              <a:rPr lang="en-US" sz="1400" b="1" i="0" u="none" strike="noStrike">
                <a:solidFill>
                  <a:srgbClr val="334155"/>
                </a:solidFill>
                <a:latin typeface="Noto Sans SC"/>
                <a:ea typeface="Noto Sans SC"/>
                <a:cs typeface="Noto Sans SC"/>
                <a:sym typeface="Noto Sans SC"/>
              </a:rPr>
              <a:t>Data Visualization</a:t>
            </a:r>
            <a:endParaRPr lang="en-US" sz="1100"/>
          </a:p>
        </p:txBody>
      </p:sp>
      <p:sp>
        <p:nvSpPr>
          <p:cNvPr id="16" name="AutoShape 16"/>
          <p:cNvSpPr/>
          <p:nvPr/>
        </p:nvSpPr>
        <p:spPr>
          <a:xfrm>
            <a:off x="6362700" y="3175000"/>
            <a:ext cx="2159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64748B"/>
                </a:solidFill>
                <a:latin typeface="Noto Sans SC"/>
                <a:ea typeface="Noto Sans SC"/>
                <a:cs typeface="Noto Sans SC"/>
                <a:sym typeface="Noto Sans SC"/>
              </a:rPr>
              <a:t>Including grid, tree, chart and other components, supporting rich data display and statistical analysis.</a:t>
            </a:r>
            <a:endParaRPr lang="en-US" sz="1100"/>
          </a:p>
        </p:txBody>
      </p:sp>
      <p:sp>
        <p:nvSpPr>
          <p:cNvPr id="17" name="AutoShape 17"/>
          <p:cNvSpPr/>
          <p:nvPr/>
        </p:nvSpPr>
        <p:spPr>
          <a:xfrm>
            <a:off x="8877300" y="2540000"/>
            <a:ext cx="2540000" cy="14605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8" name="Picture 18"/>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067800" y="2730500"/>
            <a:ext cx="304800" cy="304800"/>
          </a:xfrm>
          <a:prstGeom prst="rect">
            <a:avLst/>
          </a:prstGeom>
        </p:spPr>
      </p:pic>
      <p:sp>
        <p:nvSpPr>
          <p:cNvPr id="19" name="AutoShape 19"/>
          <p:cNvSpPr/>
          <p:nvPr/>
        </p:nvSpPr>
        <p:spPr>
          <a:xfrm>
            <a:off x="9385300" y="2692400"/>
            <a:ext cx="203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91666"/>
              </a:lnSpc>
              <a:defRPr/>
            </a:pPr>
            <a:r>
              <a:rPr lang="en-US" sz="1400" b="1" i="0" u="none" strike="noStrike">
                <a:solidFill>
                  <a:srgbClr val="334155"/>
                </a:solidFill>
                <a:latin typeface="Noto Sans SC"/>
                <a:ea typeface="Noto Sans SC"/>
                <a:cs typeface="Noto Sans SC"/>
                <a:sym typeface="Noto Sans SC"/>
              </a:rPr>
              <a:t>Interaction and Feedback</a:t>
            </a:r>
            <a:endParaRPr lang="en-US" sz="1100"/>
          </a:p>
        </p:txBody>
      </p:sp>
      <p:sp>
        <p:nvSpPr>
          <p:cNvPr id="20" name="AutoShape 20"/>
          <p:cNvSpPr/>
          <p:nvPr/>
        </p:nvSpPr>
        <p:spPr>
          <a:xfrm>
            <a:off x="9067800" y="3175000"/>
            <a:ext cx="2159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64748B"/>
                </a:solidFill>
                <a:latin typeface="Noto Sans SC"/>
                <a:ea typeface="Noto Sans SC"/>
                <a:cs typeface="Noto Sans SC"/>
                <a:sym typeface="Noto Sans SC"/>
              </a:rPr>
              <a:t>Including button, tip, progressBar and other components to enhance user interaction experience and operational feedback.</a:t>
            </a:r>
            <a:endParaRPr lang="en-US" sz="1100"/>
          </a:p>
        </p:txBody>
      </p:sp>
      <p:pic>
        <p:nvPicPr>
          <p:cNvPr id="21" name="Picture 21"/>
          <p:cNvPicPr>
            <a:picLocks noChangeAspect="1"/>
          </p:cNvPicPr>
          <p:nvPr/>
        </p:nvPicPr>
        <p:blipFill>
          <a:blip r:embed="rId8"/>
          <a:srcRect l="3603" r="3603"/>
          <a:stretch>
            <a:fillRect/>
          </a:stretch>
        </p:blipFill>
        <p:spPr>
          <a:xfrm>
            <a:off x="762000" y="4445000"/>
            <a:ext cx="5588000" cy="1397000"/>
          </a:xfrm>
          <a:prstGeom prst="rect">
            <a:avLst/>
          </a:prstGeom>
          <a:noFill/>
          <a:ln w="25400" cap="flat" cmpd="sng">
            <a:solidFill>
              <a:srgbClr val="FFFFFF">
                <a:alpha val="80000"/>
              </a:srgbClr>
            </a:solidFill>
            <a:prstDash val="solid"/>
            <a:round/>
          </a:ln>
          <a:effectLst>
            <a:outerShdw blurRad="127000" dist="50800" dir="2700000" algn="tl" rotWithShape="0">
              <a:srgbClr val="000000">
                <a:alpha val="10000"/>
              </a:srgbClr>
            </a:outerShdw>
          </a:effectLst>
        </p:spPr>
      </p:pic>
      <p:sp>
        <p:nvSpPr>
          <p:cNvPr id="22" name="AutoShape 22"/>
          <p:cNvSpPr/>
          <p:nvPr/>
        </p:nvSpPr>
        <p:spPr>
          <a:xfrm>
            <a:off x="6604000" y="4445000"/>
            <a:ext cx="4953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600" b="1" i="0" u="none" strike="noStrike">
                <a:solidFill>
                  <a:srgbClr val="22C55E"/>
                </a:solidFill>
                <a:latin typeface="Noto Sans SC"/>
                <a:ea typeface="Noto Sans SC"/>
                <a:cs typeface="Noto Sans SC"/>
                <a:sym typeface="Noto Sans SC"/>
              </a:rPr>
              <a:t>Open and Easy to Use, Rapid Construction</a:t>
            </a:r>
            <a:endParaRPr lang="en-US" sz="1100"/>
          </a:p>
          <a:p>
            <a:pPr marL="0" indent="0" algn="l">
              <a:lnSpc>
                <a:spcPct val="108333"/>
              </a:lnSpc>
            </a:pPr>
            <a:r>
              <a:rPr lang="en-US" sz="1300" b="0" i="0" u="none" strike="noStrike">
                <a:solidFill>
                  <a:srgbClr val="475569"/>
                </a:solidFill>
                <a:latin typeface="Noto Sans SC"/>
                <a:ea typeface="Noto Sans SC"/>
                <a:cs typeface="Noto Sans SC"/>
                <a:sym typeface="Noto Sans SC"/>
              </a:rPr>
              <a:t>With rich and open components, it meets the development needs of complex enterprise applications. Whether it is front-end display or back-end interaction, it can be quickly implemented, allowing developers to focus on core business logic.</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334155"/>
                </a:solidFill>
                <a:latin typeface="Noto Sans SC"/>
                <a:ea typeface="Noto Sans SC"/>
                <a:cs typeface="Noto Sans SC"/>
                <a:sym typeface="Noto Sans SC"/>
              </a:rPr>
              <a:t>Core Function: One-Click Publish &amp; Data Source Management</a:t>
            </a:r>
            <a:endParaRPr lang="en-US" sz="1100"/>
          </a:p>
        </p:txBody>
      </p:sp>
      <p:sp>
        <p:nvSpPr>
          <p:cNvPr id="4" name="AutoShape 4"/>
          <p:cNvSpPr/>
          <p:nvPr/>
        </p:nvSpPr>
        <p:spPr>
          <a:xfrm>
            <a:off x="762000" y="1778000"/>
            <a:ext cx="5334000" cy="22860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0" tIns="0" rIns="0" bIns="0" rtlCol="0" anchor="ctr" anchorCtr="0"/>
          <a:lstStyle/>
          <a:p>
            <a:pPr algn="ctr">
              <a:defRPr/>
            </a:pPr>
            <a:endParaRPr/>
          </a:p>
        </p:txBody>
      </p:sp>
      <p:pic>
        <p:nvPicPr>
          <p:cNvPr id="5" name="Picture 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1968500"/>
            <a:ext cx="355600" cy="355600"/>
          </a:xfrm>
          <a:prstGeom prst="rect">
            <a:avLst/>
          </a:prstGeom>
        </p:spPr>
      </p:pic>
      <p:sp>
        <p:nvSpPr>
          <p:cNvPr id="6" name="AutoShape 6"/>
          <p:cNvSpPr/>
          <p:nvPr/>
        </p:nvSpPr>
        <p:spPr>
          <a:xfrm>
            <a:off x="1498600" y="1968500"/>
            <a:ext cx="4445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One-Click Publish: Rapid Deployment</a:t>
            </a:r>
            <a:endParaRPr lang="en-US" sz="1100"/>
          </a:p>
        </p:txBody>
      </p:sp>
      <p:sp>
        <p:nvSpPr>
          <p:cNvPr id="7" name="AutoShape 7"/>
          <p:cNvSpPr/>
          <p:nvPr/>
        </p:nvSpPr>
        <p:spPr>
          <a:xfrm>
            <a:off x="1016000" y="2476500"/>
            <a:ext cx="4826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334155"/>
                </a:solidFill>
                <a:latin typeface="Noto Sans SC"/>
                <a:ea typeface="Noto Sans SC"/>
                <a:cs typeface="Noto Sans SC"/>
                <a:sym typeface="Noto Sans SC"/>
              </a:rPr>
              <a:t>One-click generation of release packages, upload to the server and run directly, eliminating complex configuration processes. The automated process shortens the online time by more than 50% and improves R&amp;D efficiency.</a:t>
            </a:r>
            <a:endParaRPr lang="en-US" sz="1100"/>
          </a:p>
        </p:txBody>
      </p:sp>
      <p:sp>
        <p:nvSpPr>
          <p:cNvPr id="8" name="AutoShape 8"/>
          <p:cNvSpPr/>
          <p:nvPr/>
        </p:nvSpPr>
        <p:spPr>
          <a:xfrm>
            <a:off x="762000" y="4254500"/>
            <a:ext cx="5334000" cy="22860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0" tIns="0" rIns="0" bIns="0" rtlCol="0" anchor="ctr" anchorCtr="0"/>
          <a:lstStyle/>
          <a:p>
            <a:pPr algn="ctr">
              <a:defRPr/>
            </a:pPr>
            <a:endParaRPr/>
          </a:p>
        </p:txBody>
      </p:sp>
      <p:pic>
        <p:nvPicPr>
          <p:cNvPr id="9" name="Picture 9"/>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6000" y="4445000"/>
            <a:ext cx="355600" cy="355600"/>
          </a:xfrm>
          <a:prstGeom prst="rect">
            <a:avLst/>
          </a:prstGeom>
        </p:spPr>
      </p:pic>
      <p:sp>
        <p:nvSpPr>
          <p:cNvPr id="10" name="AutoShape 10"/>
          <p:cNvSpPr/>
          <p:nvPr/>
        </p:nvSpPr>
        <p:spPr>
          <a:xfrm>
            <a:off x="1498600" y="4445000"/>
            <a:ext cx="4445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Data Source Management: Efficient Connection</a:t>
            </a:r>
            <a:endParaRPr lang="en-US" sz="1100"/>
          </a:p>
        </p:txBody>
      </p:sp>
      <p:sp>
        <p:nvSpPr>
          <p:cNvPr id="11" name="AutoShape 11"/>
          <p:cNvSpPr/>
          <p:nvPr/>
        </p:nvSpPr>
        <p:spPr>
          <a:xfrm>
            <a:off x="1016000" y="4953000"/>
            <a:ext cx="4826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334155"/>
                </a:solidFill>
                <a:latin typeface="Noto Sans SC"/>
                <a:ea typeface="Noto Sans SC"/>
                <a:cs typeface="Noto Sans SC"/>
                <a:sym typeface="Noto Sans SC"/>
              </a:rPr>
              <a:t>The built-in visual data management tool has a concise interface, supports drag-and-drop configuration, and connects to mainstream databases like MySQL, Oracle, SQL Server easily.</a:t>
            </a:r>
            <a:endParaRPr lang="en-US" sz="1100"/>
          </a:p>
        </p:txBody>
      </p:sp>
      <p:pic>
        <p:nvPicPr>
          <p:cNvPr id="12" name="Picture 12"/>
          <p:cNvPicPr>
            <a:picLocks noChangeAspect="1"/>
          </p:cNvPicPr>
          <p:nvPr/>
        </p:nvPicPr>
        <p:blipFill>
          <a:blip r:embed="rId6"/>
          <a:srcRect l="13463" r="13463"/>
          <a:stretch>
            <a:fillRect/>
          </a:stretch>
        </p:blipFill>
        <p:spPr>
          <a:xfrm>
            <a:off x="6477000" y="1778000"/>
            <a:ext cx="5080000" cy="2286000"/>
          </a:xfrm>
          <a:prstGeom prst="rect">
            <a:avLst/>
          </a:prstGeom>
          <a:noFill/>
          <a:ln w="25400" cap="flat" cmpd="sng">
            <a:solidFill>
              <a:srgbClr val="FFFFFF">
                <a:alpha val="90000"/>
              </a:srgbClr>
            </a:solidFill>
            <a:prstDash val="solid"/>
            <a:round/>
          </a:ln>
          <a:effectLst>
            <a:outerShdw blurRad="190500" dist="63500" dir="2700000" algn="tl" rotWithShape="0">
              <a:srgbClr val="000000">
                <a:alpha val="12000"/>
              </a:srgbClr>
            </a:outerShdw>
          </a:effectLst>
        </p:spPr>
      </p:pic>
      <p:sp>
        <p:nvSpPr>
          <p:cNvPr id="13" name="AutoShape 13"/>
          <p:cNvSpPr/>
          <p:nvPr/>
        </p:nvSpPr>
        <p:spPr>
          <a:xfrm>
            <a:off x="6477000" y="4318000"/>
            <a:ext cx="5080000" cy="2032000"/>
          </a:xfrm>
          <a:prstGeom prst="roundRect">
            <a:avLst>
              <a:gd name="adj" fmla="val 0"/>
            </a:avLst>
          </a:prstGeom>
          <a:solidFill>
            <a:srgbClr val="22C55E">
              <a:alpha val="8000"/>
            </a:srgbClr>
          </a:solidFill>
          <a:ln w="12700" cap="flat" cmpd="sng">
            <a:solidFill>
              <a:srgbClr val="22C55E">
                <a:alpha val="20000"/>
              </a:srgbClr>
            </a:solidFill>
            <a:prstDash val="solid"/>
            <a:round/>
          </a:ln>
        </p:spPr>
        <p:txBody>
          <a:bodyPr vert="horz" wrap="square" lIns="0" tIns="0" rIns="0" bIns="0" rtlCol="0" anchor="ctr" anchorCtr="0"/>
          <a:lstStyle/>
          <a:p>
            <a:pPr algn="ctr">
              <a:defRPr/>
            </a:pPr>
            <a:endParaRPr/>
          </a:p>
        </p:txBody>
      </p:sp>
      <p:sp>
        <p:nvSpPr>
          <p:cNvPr id="14" name="AutoShape 14"/>
          <p:cNvSpPr/>
          <p:nvPr/>
        </p:nvSpPr>
        <p:spPr>
          <a:xfrm>
            <a:off x="6667500" y="4508500"/>
            <a:ext cx="4699000" cy="1651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200" b="0" i="0" u="none" strike="noStrike">
                <a:solidFill>
                  <a:srgbClr val="334155"/>
                </a:solidFill>
                <a:latin typeface="Noto Sans SC"/>
                <a:ea typeface="Noto Sans SC"/>
                <a:cs typeface="Noto Sans SC"/>
                <a:sym typeface="Noto Sans SC"/>
              </a:rPr>
              <a:t>The built-in visual database management console provides intuitive query, editing and stored procedure debugging capabilities. Whether it is rapid verification in the development phase or data monitoring in the operation and maintenance phase, it can be efficiently completed through a concise interface, greatly reducing the technical threshold.</a:t>
            </a:r>
            <a:endParaRPr lang="en-US" sz="11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400" b="1" i="0" u="none" strike="noStrike">
                <a:solidFill>
                  <a:srgbClr val="334155"/>
                </a:solidFill>
                <a:latin typeface="Noto Sans SC"/>
                <a:ea typeface="Noto Sans SC"/>
                <a:cs typeface="Noto Sans SC"/>
                <a:sym typeface="Noto Sans SC"/>
              </a:rPr>
              <a:t>Core Function: Multi-Language Support &amp; Internationalization</a:t>
            </a:r>
            <a:endParaRPr lang="en-US" sz="1100"/>
          </a:p>
        </p:txBody>
      </p:sp>
      <p:sp>
        <p:nvSpPr>
          <p:cNvPr id="4" name="AutoShape 4"/>
          <p:cNvSpPr/>
          <p:nvPr/>
        </p:nvSpPr>
        <p:spPr>
          <a:xfrm>
            <a:off x="762000" y="1778000"/>
            <a:ext cx="5207000" cy="4318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r:embed="rId4"/>
          <a:srcRect l="5602" r="5602"/>
          <a:stretch>
            <a:fillRect/>
          </a:stretch>
        </p:blipFill>
        <p:spPr>
          <a:xfrm>
            <a:off x="952500" y="2032000"/>
            <a:ext cx="4826000" cy="2032000"/>
          </a:xfrm>
          <a:prstGeom prst="roundRect">
            <a:avLst>
              <a:gd name="adj" fmla="val 5000"/>
            </a:avLst>
          </a:prstGeom>
          <a:noFill/>
          <a:ln w="25400" cap="flat" cmpd="sng">
            <a:noFill/>
            <a:prstDash val="solid"/>
            <a:round/>
          </a:ln>
        </p:spPr>
      </p:pic>
      <p:sp>
        <p:nvSpPr>
          <p:cNvPr id="6" name="AutoShape 6"/>
          <p:cNvSpPr/>
          <p:nvPr/>
        </p:nvSpPr>
        <p:spPr>
          <a:xfrm>
            <a:off x="952500" y="4191000"/>
            <a:ext cx="4826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Noto Sans SC"/>
                <a:ea typeface="Noto Sans SC"/>
                <a:cs typeface="Noto Sans SC"/>
                <a:sym typeface="Noto Sans SC"/>
              </a:rPr>
              <a:t>01 Flexible Multi-Language Development</a:t>
            </a:r>
            <a:endParaRPr lang="en-US" sz="1100"/>
          </a:p>
        </p:txBody>
      </p:sp>
      <p:sp>
        <p:nvSpPr>
          <p:cNvPr id="7" name="AutoShape 7"/>
          <p:cNvSpPr/>
          <p:nvPr/>
        </p:nvSpPr>
        <p:spPr>
          <a:xfrm>
            <a:off x="952500" y="4826000"/>
            <a:ext cx="4826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Supporting multiple programming languages such as Java, Python, JS, R, Ruby, breaking technical barriers. Developers can choose the most suitable language based on the team's technical stack, improving development flexibility and efficiency, and making technical selection no longer a constraint.</a:t>
            </a:r>
            <a:endParaRPr lang="en-US" sz="1100"/>
          </a:p>
        </p:txBody>
      </p:sp>
      <p:sp>
        <p:nvSpPr>
          <p:cNvPr id="8" name="AutoShape 8"/>
          <p:cNvSpPr/>
          <p:nvPr/>
        </p:nvSpPr>
        <p:spPr>
          <a:xfrm>
            <a:off x="6223000" y="1778000"/>
            <a:ext cx="5207000" cy="4318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5"/>
          <a:srcRect l="5959" r="5959"/>
          <a:stretch>
            <a:fillRect/>
          </a:stretch>
        </p:blipFill>
        <p:spPr>
          <a:xfrm>
            <a:off x="6413500" y="2032000"/>
            <a:ext cx="4826000" cy="2032000"/>
          </a:xfrm>
          <a:prstGeom prst="roundRect">
            <a:avLst>
              <a:gd name="adj" fmla="val 5000"/>
            </a:avLst>
          </a:prstGeom>
          <a:noFill/>
          <a:ln w="25400" cap="flat" cmpd="sng">
            <a:noFill/>
            <a:prstDash val="solid"/>
            <a:round/>
          </a:ln>
        </p:spPr>
      </p:pic>
      <p:sp>
        <p:nvSpPr>
          <p:cNvPr id="10" name="AutoShape 10"/>
          <p:cNvSpPr/>
          <p:nvPr/>
        </p:nvSpPr>
        <p:spPr>
          <a:xfrm>
            <a:off x="6413500" y="4191000"/>
            <a:ext cx="4826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Noto Sans SC"/>
                <a:ea typeface="Noto Sans SC"/>
                <a:cs typeface="Noto Sans SC"/>
                <a:sym typeface="Noto Sans SC"/>
              </a:rPr>
              <a:t>02 Intelligent Global Adaptation Capability</a:t>
            </a:r>
            <a:endParaRPr lang="en-US" sz="1100"/>
          </a:p>
        </p:txBody>
      </p:sp>
      <p:sp>
        <p:nvSpPr>
          <p:cNvPr id="11" name="AutoShape 11"/>
          <p:cNvSpPr/>
          <p:nvPr/>
        </p:nvSpPr>
        <p:spPr>
          <a:xfrm>
            <a:off x="6413500" y="4826000"/>
            <a:ext cx="4826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Built-in internationalization support automatically adapts to language, date, and number formats based on the client's region, enabling a friendly interface and smooth global release.</a:t>
            </a:r>
            <a:endParaRPr lang="en-US" sz="11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600" b="1" i="0" u="none" strike="noStrike">
                <a:solidFill>
                  <a:srgbClr val="334155"/>
                </a:solidFill>
                <a:latin typeface="Noto Sans SC"/>
                <a:ea typeface="Noto Sans SC"/>
                <a:cs typeface="Noto Sans SC"/>
                <a:sym typeface="Noto Sans SC"/>
              </a:rPr>
              <a:t>Core Function: Team Collaboration &amp; Intelligent Development</a:t>
            </a:r>
            <a:endParaRPr lang="en-US" sz="1100"/>
          </a:p>
        </p:txBody>
      </p:sp>
      <p:sp>
        <p:nvSpPr>
          <p:cNvPr id="4" name="AutoShape 4"/>
          <p:cNvSpPr/>
          <p:nvPr/>
        </p:nvSpPr>
        <p:spPr>
          <a:xfrm>
            <a:off x="762000" y="1650999"/>
            <a:ext cx="3378200" cy="2131291"/>
          </a:xfrm>
          <a:prstGeom prst="roundRect">
            <a:avLst>
              <a:gd name="adj" fmla="val 0"/>
            </a:avLst>
          </a:prstGeom>
          <a:solidFill>
            <a:srgbClr val="FFFFFF">
              <a:alpha val="65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00" y="1841500"/>
            <a:ext cx="304800" cy="304800"/>
          </a:xfrm>
          <a:prstGeom prst="rect">
            <a:avLst/>
          </a:prstGeom>
        </p:spPr>
      </p:pic>
      <p:sp>
        <p:nvSpPr>
          <p:cNvPr id="6" name="AutoShape 6"/>
          <p:cNvSpPr/>
          <p:nvPr/>
        </p:nvSpPr>
        <p:spPr>
          <a:xfrm>
            <a:off x="1333500" y="1803400"/>
            <a:ext cx="266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Multi-User Concurrent Debugging</a:t>
            </a:r>
            <a:endParaRPr lang="en-US" sz="1100"/>
          </a:p>
        </p:txBody>
      </p:sp>
      <p:sp>
        <p:nvSpPr>
          <p:cNvPr id="7" name="AutoShape 7"/>
          <p:cNvSpPr/>
          <p:nvPr/>
        </p:nvSpPr>
        <p:spPr>
          <a:xfrm>
            <a:off x="952500" y="2401454"/>
            <a:ext cx="29972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dirty="0">
                <a:solidFill>
                  <a:srgbClr val="334155">
                    <a:alpha val="85098"/>
                  </a:srgbClr>
                </a:solidFill>
                <a:latin typeface="Noto Sans SC"/>
                <a:ea typeface="Noto Sans SC"/>
                <a:cs typeface="Noto Sans SC"/>
                <a:sym typeface="Noto Sans SC"/>
              </a:rPr>
              <a:t>Supporting multiple developers to perform concurrent remote debugging online at the same time, using browser </a:t>
            </a:r>
            <a:r>
              <a:rPr lang="en-US" sz="1200" b="0" i="0" u="none" strike="noStrike" dirty="0" err="1">
                <a:solidFill>
                  <a:srgbClr val="334155">
                    <a:alpha val="85098"/>
                  </a:srgbClr>
                </a:solidFill>
                <a:latin typeface="Noto Sans SC"/>
                <a:ea typeface="Noto Sans SC"/>
                <a:cs typeface="Noto Sans SC"/>
                <a:sym typeface="Noto Sans SC"/>
              </a:rPr>
              <a:t>DevTools</a:t>
            </a:r>
            <a:r>
              <a:rPr lang="en-US" sz="1200" b="0" i="0" u="none" strike="noStrike" dirty="0">
                <a:solidFill>
                  <a:srgbClr val="334155">
                    <a:alpha val="85098"/>
                  </a:srgbClr>
                </a:solidFill>
                <a:latin typeface="Noto Sans SC"/>
                <a:ea typeface="Noto Sans SC"/>
                <a:cs typeface="Noto Sans SC"/>
                <a:sym typeface="Noto Sans SC"/>
              </a:rPr>
              <a:t> for remote debugging of server-side code, with the same experience as local development, facilitating real-time collaboration within the team.</a:t>
            </a:r>
            <a:endParaRPr lang="en-US" sz="1100" dirty="0"/>
          </a:p>
        </p:txBody>
      </p:sp>
      <p:sp>
        <p:nvSpPr>
          <p:cNvPr id="8" name="AutoShape 8"/>
          <p:cNvSpPr/>
          <p:nvPr/>
        </p:nvSpPr>
        <p:spPr>
          <a:xfrm>
            <a:off x="4406900" y="1651000"/>
            <a:ext cx="3378200" cy="2131290"/>
          </a:xfrm>
          <a:prstGeom prst="roundRect">
            <a:avLst>
              <a:gd name="adj" fmla="val 0"/>
            </a:avLst>
          </a:prstGeom>
          <a:solidFill>
            <a:srgbClr val="FFFFFF">
              <a:alpha val="65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97400" y="1841500"/>
            <a:ext cx="304800" cy="304800"/>
          </a:xfrm>
          <a:prstGeom prst="rect">
            <a:avLst/>
          </a:prstGeom>
        </p:spPr>
      </p:pic>
      <p:sp>
        <p:nvSpPr>
          <p:cNvPr id="10" name="AutoShape 10"/>
          <p:cNvSpPr/>
          <p:nvPr/>
        </p:nvSpPr>
        <p:spPr>
          <a:xfrm>
            <a:off x="4978400" y="1803400"/>
            <a:ext cx="266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Intelligent Editor Core</a:t>
            </a:r>
            <a:endParaRPr lang="en-US" sz="1100"/>
          </a:p>
        </p:txBody>
      </p:sp>
      <p:sp>
        <p:nvSpPr>
          <p:cNvPr id="11" name="AutoShape 11"/>
          <p:cNvSpPr/>
          <p:nvPr/>
        </p:nvSpPr>
        <p:spPr>
          <a:xfrm>
            <a:off x="4597400" y="2311400"/>
            <a:ext cx="29972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dirty="0">
                <a:solidFill>
                  <a:srgbClr val="334155">
                    <a:alpha val="85098"/>
                  </a:srgbClr>
                </a:solidFill>
                <a:latin typeface="Noto Sans SC"/>
                <a:ea typeface="Noto Sans SC"/>
                <a:cs typeface="Noto Sans SC"/>
                <a:sym typeface="Noto Sans SC"/>
              </a:rPr>
              <a:t>Based on the same Monaco engine as VS Code, it provides intelligent prompt, syntax highlighting, code completion and other functions, improving coding efficiency and accuracy.</a:t>
            </a:r>
            <a:endParaRPr lang="en-US" sz="1100" dirty="0"/>
          </a:p>
        </p:txBody>
      </p:sp>
      <p:sp>
        <p:nvSpPr>
          <p:cNvPr id="12" name="AutoShape 12"/>
          <p:cNvSpPr/>
          <p:nvPr/>
        </p:nvSpPr>
        <p:spPr>
          <a:xfrm>
            <a:off x="8051800" y="1651000"/>
            <a:ext cx="3378200" cy="2131290"/>
          </a:xfrm>
          <a:prstGeom prst="roundRect">
            <a:avLst>
              <a:gd name="adj" fmla="val 0"/>
            </a:avLst>
          </a:prstGeom>
          <a:solidFill>
            <a:srgbClr val="FFFFFF">
              <a:alpha val="65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42300" y="1841500"/>
            <a:ext cx="304800" cy="304800"/>
          </a:xfrm>
          <a:prstGeom prst="rect">
            <a:avLst/>
          </a:prstGeom>
        </p:spPr>
      </p:pic>
      <p:sp>
        <p:nvSpPr>
          <p:cNvPr id="14" name="AutoShape 14"/>
          <p:cNvSpPr/>
          <p:nvPr/>
        </p:nvSpPr>
        <p:spPr>
          <a:xfrm>
            <a:off x="8623300" y="1803400"/>
            <a:ext cx="266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Automated Document Synchronization</a:t>
            </a:r>
            <a:endParaRPr lang="en-US" sz="1100"/>
          </a:p>
        </p:txBody>
      </p:sp>
      <p:sp>
        <p:nvSpPr>
          <p:cNvPr id="15" name="AutoShape 15"/>
          <p:cNvSpPr/>
          <p:nvPr/>
        </p:nvSpPr>
        <p:spPr>
          <a:xfrm>
            <a:off x="8242300" y="2399145"/>
            <a:ext cx="29972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dirty="0">
                <a:solidFill>
                  <a:srgbClr val="334155">
                    <a:alpha val="85098"/>
                  </a:srgbClr>
                </a:solidFill>
                <a:latin typeface="Noto Sans SC"/>
                <a:ea typeface="Noto Sans SC"/>
                <a:cs typeface="Noto Sans SC"/>
                <a:sym typeface="Noto Sans SC"/>
              </a:rPr>
              <a:t>Built-in document reader, with a wealth of content. It supports one-click automatic generation of project documents from source code, ensuring that documents and code are updated synchronously, saving time and reducing costs.</a:t>
            </a:r>
            <a:endParaRPr lang="en-US" sz="1100" dirty="0"/>
          </a:p>
        </p:txBody>
      </p:sp>
      <p:pic>
        <p:nvPicPr>
          <p:cNvPr id="16" name="Picture 16"/>
          <p:cNvPicPr>
            <a:picLocks noChangeAspect="1"/>
          </p:cNvPicPr>
          <p:nvPr/>
        </p:nvPicPr>
        <p:blipFill>
          <a:blip r:embed="rId7"/>
          <a:srcRect l="8873" r="8873"/>
          <a:stretch>
            <a:fillRect/>
          </a:stretch>
        </p:blipFill>
        <p:spPr>
          <a:xfrm>
            <a:off x="762000" y="3937000"/>
            <a:ext cx="5270500" cy="2222500"/>
          </a:xfrm>
          <a:prstGeom prst="rect">
            <a:avLst/>
          </a:prstGeom>
          <a:noFill/>
          <a:ln w="25400" cap="flat" cmpd="sng">
            <a:solidFill>
              <a:srgbClr val="22C55E">
                <a:alpha val="35000"/>
              </a:srgbClr>
            </a:solidFill>
            <a:prstDash val="solid"/>
            <a:round/>
          </a:ln>
          <a:effectLst>
            <a:outerShdw blurRad="203200" dist="76200" dir="2700000" algn="tl" rotWithShape="0">
              <a:srgbClr val="000000">
                <a:alpha val="12000"/>
              </a:srgbClr>
            </a:outerShdw>
          </a:effectLst>
        </p:spPr>
      </p:pic>
      <p:pic>
        <p:nvPicPr>
          <p:cNvPr id="17" name="Picture 17"/>
          <p:cNvPicPr>
            <a:picLocks noChangeAspect="1"/>
          </p:cNvPicPr>
          <p:nvPr/>
        </p:nvPicPr>
        <p:blipFill>
          <a:blip r:embed="rId8"/>
          <a:srcRect l="13858" r="13858"/>
          <a:stretch>
            <a:fillRect/>
          </a:stretch>
        </p:blipFill>
        <p:spPr>
          <a:xfrm>
            <a:off x="6159500" y="3937000"/>
            <a:ext cx="5270500" cy="2222500"/>
          </a:xfrm>
          <a:prstGeom prst="rect">
            <a:avLst/>
          </a:prstGeom>
          <a:noFill/>
          <a:ln w="25400" cap="flat" cmpd="sng">
            <a:solidFill>
              <a:srgbClr val="22C55E">
                <a:alpha val="35000"/>
              </a:srgbClr>
            </a:solidFill>
            <a:prstDash val="solid"/>
            <a:round/>
          </a:ln>
          <a:effectLst>
            <a:outerShdw blurRad="203200" dist="76200" dir="2700000" algn="tl" rotWithShape="0">
              <a:srgbClr val="000000">
                <a:alpha val="12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334155"/>
                </a:solidFill>
                <a:latin typeface="Noto Sans SC"/>
                <a:ea typeface="Noto Sans SC"/>
                <a:cs typeface="Noto Sans SC"/>
                <a:sym typeface="Noto Sans SC"/>
              </a:rPr>
              <a:t>04 Competitive Analysis</a:t>
            </a:r>
            <a:endParaRPr lang="en-US" sz="1100"/>
          </a:p>
        </p:txBody>
      </p:sp>
      <p:sp>
        <p:nvSpPr>
          <p:cNvPr id="4" name="AutoShape 4"/>
          <p:cNvSpPr/>
          <p:nvPr/>
        </p:nvSpPr>
        <p:spPr>
          <a:xfrm>
            <a:off x="762000" y="2286000"/>
            <a:ext cx="3302000" cy="3302000"/>
          </a:xfrm>
          <a:prstGeom prst="roundRect">
            <a:avLst>
              <a:gd name="adj" fmla="val 0"/>
            </a:avLst>
          </a:prstGeom>
          <a:solidFill>
            <a:srgbClr val="22C55E">
              <a:alpha val="8000"/>
            </a:srgbClr>
          </a:solidFill>
          <a:ln w="25400" cap="flat" cmpd="sng">
            <a:solidFill>
              <a:srgbClr val="22C55E">
                <a:alpha val="50000"/>
              </a:srgbClr>
            </a:solidFill>
            <a:prstDash val="solid"/>
            <a:round/>
          </a:ln>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2540000"/>
            <a:ext cx="406400" cy="406400"/>
          </a:xfrm>
          <a:prstGeom prst="rect">
            <a:avLst/>
          </a:prstGeom>
        </p:spPr>
      </p:pic>
      <p:sp>
        <p:nvSpPr>
          <p:cNvPr id="6" name="AutoShape 6"/>
          <p:cNvSpPr/>
          <p:nvPr/>
        </p:nvSpPr>
        <p:spPr>
          <a:xfrm>
            <a:off x="1524000" y="2540000"/>
            <a:ext cx="2286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22C55E"/>
                </a:solidFill>
                <a:latin typeface="Noto Sans SC"/>
                <a:ea typeface="Noto Sans SC"/>
                <a:cs typeface="Noto Sans SC"/>
                <a:sym typeface="Noto Sans SC"/>
              </a:rPr>
              <a:t>WebBuilder</a:t>
            </a:r>
            <a:endParaRPr lang="en-US" sz="1100"/>
          </a:p>
        </p:txBody>
      </p:sp>
      <p:sp>
        <p:nvSpPr>
          <p:cNvPr id="7" name="AutoShape 7"/>
          <p:cNvSpPr/>
          <p:nvPr/>
        </p:nvSpPr>
        <p:spPr>
          <a:xfrm>
            <a:off x="1016000" y="3175000"/>
            <a:ext cx="2794000" cy="2286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200" b="0" i="0" u="none" strike="noStrike">
                <a:solidFill>
                  <a:srgbClr val="334155"/>
                </a:solidFill>
                <a:latin typeface="Noto Sans SC"/>
                <a:ea typeface="Noto Sans SC"/>
                <a:cs typeface="Noto Sans SC"/>
                <a:sym typeface="Noto Sans SC"/>
              </a:rPr>
              <a:t>WebBuilder: Intelligent generation, multi-terminal adaptation, built-in security, and strong complex business processing capabilities, deeply supporting the construction of enterprise-level applications.</a:t>
            </a:r>
            <a:endParaRPr lang="en-US" sz="1100"/>
          </a:p>
        </p:txBody>
      </p:sp>
      <p:sp>
        <p:nvSpPr>
          <p:cNvPr id="8" name="AutoShape 8"/>
          <p:cNvSpPr/>
          <p:nvPr/>
        </p:nvSpPr>
        <p:spPr>
          <a:xfrm>
            <a:off x="4445000" y="2286000"/>
            <a:ext cx="3302000" cy="3302000"/>
          </a:xfrm>
          <a:prstGeom prst="roundRect">
            <a:avLst>
              <a:gd name="adj" fmla="val 0"/>
            </a:avLst>
          </a:prstGeom>
          <a:solidFill>
            <a:srgbClr val="FFFFFF">
              <a:alpha val="50000"/>
            </a:srgbClr>
          </a:solidFill>
          <a:ln w="12700" cap="flat" cmpd="sng">
            <a:solidFill>
              <a:srgbClr val="CBD5E1">
                <a:alpha val="100000"/>
              </a:srgbClr>
            </a:solid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99000" y="2540000"/>
            <a:ext cx="406400" cy="406400"/>
          </a:xfrm>
          <a:prstGeom prst="rect">
            <a:avLst/>
          </a:prstGeom>
        </p:spPr>
      </p:pic>
      <p:sp>
        <p:nvSpPr>
          <p:cNvPr id="10" name="AutoShape 10"/>
          <p:cNvSpPr/>
          <p:nvPr/>
        </p:nvSpPr>
        <p:spPr>
          <a:xfrm>
            <a:off x="5207000" y="2540000"/>
            <a:ext cx="2286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475569"/>
                </a:solidFill>
                <a:latin typeface="Noto Sans SC"/>
                <a:ea typeface="Noto Sans SC"/>
                <a:cs typeface="Noto Sans SC"/>
                <a:sym typeface="Noto Sans SC"/>
              </a:rPr>
              <a:t>WorkBuddy</a:t>
            </a:r>
            <a:endParaRPr lang="en-US" sz="1100"/>
          </a:p>
        </p:txBody>
      </p:sp>
      <p:sp>
        <p:nvSpPr>
          <p:cNvPr id="11" name="AutoShape 11"/>
          <p:cNvSpPr/>
          <p:nvPr/>
        </p:nvSpPr>
        <p:spPr>
          <a:xfrm>
            <a:off x="4699000" y="3175000"/>
            <a:ext cx="2794000" cy="2286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200" b="0" i="0" u="none" strike="noStrike">
                <a:solidFill>
                  <a:srgbClr val="475569"/>
                </a:solidFill>
                <a:latin typeface="Noto Sans SC"/>
                <a:ea typeface="Noto Sans SC"/>
                <a:cs typeface="Noto Sans SC"/>
                <a:sym typeface="Noto Sans SC"/>
              </a:rPr>
              <a:t>WorkBuddy: Focuses on team collaboration and office efficiency, with standardized templates and processes, but has weak AI generation capabilities and relatively limited adaptability to complex scenarios.</a:t>
            </a:r>
            <a:endParaRPr lang="en-US" sz="1100"/>
          </a:p>
        </p:txBody>
      </p:sp>
      <p:sp>
        <p:nvSpPr>
          <p:cNvPr id="12" name="AutoShape 12"/>
          <p:cNvSpPr/>
          <p:nvPr/>
        </p:nvSpPr>
        <p:spPr>
          <a:xfrm>
            <a:off x="8128000" y="2286000"/>
            <a:ext cx="3302000" cy="3302000"/>
          </a:xfrm>
          <a:prstGeom prst="roundRect">
            <a:avLst>
              <a:gd name="adj" fmla="val 0"/>
            </a:avLst>
          </a:prstGeom>
          <a:solidFill>
            <a:srgbClr val="FFFFFF">
              <a:alpha val="50000"/>
            </a:srgbClr>
          </a:solidFill>
          <a:ln w="12700" cap="flat" cmpd="sng">
            <a:solidFill>
              <a:srgbClr val="CBD5E1">
                <a:alpha val="100000"/>
              </a:srgbClr>
            </a:solid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2000" y="2540000"/>
            <a:ext cx="406400" cy="406400"/>
          </a:xfrm>
          <a:prstGeom prst="rect">
            <a:avLst/>
          </a:prstGeom>
        </p:spPr>
      </p:pic>
      <p:sp>
        <p:nvSpPr>
          <p:cNvPr id="14" name="AutoShape 14"/>
          <p:cNvSpPr/>
          <p:nvPr/>
        </p:nvSpPr>
        <p:spPr>
          <a:xfrm>
            <a:off x="8890000" y="2540000"/>
            <a:ext cx="2286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475569"/>
                </a:solidFill>
                <a:latin typeface="Noto Sans SC"/>
                <a:ea typeface="Noto Sans SC"/>
                <a:cs typeface="Noto Sans SC"/>
                <a:sym typeface="Noto Sans SC"/>
              </a:rPr>
              <a:t>bolt AI</a:t>
            </a:r>
            <a:endParaRPr lang="en-US" sz="1100"/>
          </a:p>
        </p:txBody>
      </p:sp>
      <p:sp>
        <p:nvSpPr>
          <p:cNvPr id="15" name="AutoShape 15"/>
          <p:cNvSpPr/>
          <p:nvPr/>
        </p:nvSpPr>
        <p:spPr>
          <a:xfrm>
            <a:off x="8382000" y="3175000"/>
            <a:ext cx="2794000" cy="2286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200" b="0" i="0" u="none" strike="noStrike">
                <a:solidFill>
                  <a:srgbClr val="475569"/>
                </a:solidFill>
                <a:latin typeface="Noto Sans SC"/>
                <a:ea typeface="Noto Sans SC"/>
                <a:cs typeface="Noto Sans SC"/>
                <a:sym typeface="Noto Sans SC"/>
              </a:rPr>
              <a:t>bolt AI: Focuses on code generation assistance, with high learning costs, the generated results are not stable enough, and it lacks support for complex business logic and system-level functions, with insufficient optimization in terms of iteration and evolution.</a:t>
            </a:r>
            <a:endParaRPr lang="en-US" sz="1100"/>
          </a:p>
        </p:txBody>
      </p:sp>
      <p:sp>
        <p:nvSpPr>
          <p:cNvPr id="16" name="AutoShape 16"/>
          <p:cNvSpPr/>
          <p:nvPr/>
        </p:nvSpPr>
        <p:spPr>
          <a:xfrm>
            <a:off x="762000" y="5715000"/>
            <a:ext cx="10668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08333"/>
              </a:lnSpc>
              <a:defRPr/>
            </a:pPr>
            <a:r>
              <a:rPr lang="en-US" sz="1400" b="0" i="0" u="none" strike="noStrike">
                <a:solidFill>
                  <a:srgbClr val="334155">
                    <a:alpha val="85098"/>
                  </a:srgbClr>
                </a:solidFill>
                <a:latin typeface="Noto Sans SC"/>
                <a:ea typeface="Noto Sans SC"/>
                <a:cs typeface="Noto Sans SC"/>
                <a:sym typeface="Noto Sans SC"/>
              </a:rPr>
              <a:t>WebBuilder's breakthrough in </a:t>
            </a:r>
            <a:r>
              <a:rPr lang="en-US" sz="1400" b="1" i="0" u="none" strike="noStrike">
                <a:solidFill>
                  <a:srgbClr val="22C55E"/>
                </a:solidFill>
                <a:latin typeface="Noto Sans SC"/>
                <a:ea typeface="Noto Sans SC"/>
                <a:cs typeface="Noto Sans SC"/>
                <a:sym typeface="Noto Sans SC"/>
              </a:rPr>
              <a:t>visual interaction and deep AI integration</a:t>
            </a:r>
            <a:r>
              <a:rPr lang="en-US" sz="1400" b="0" i="0" u="none" strike="noStrike">
                <a:solidFill>
                  <a:srgbClr val="334155">
                    <a:alpha val="85098"/>
                  </a:srgbClr>
                </a:solidFill>
                <a:latin typeface="Noto Sans SC"/>
                <a:ea typeface="Noto Sans SC"/>
                <a:cs typeface="Noto Sans SC"/>
                <a:sym typeface="Noto Sans SC"/>
              </a:rPr>
              <a:t> has achieved a leapfrog improvement in ease of use and functional depth, truly making enterprise-level application construction as simple as building blocks.</a:t>
            </a:r>
            <a:endParaRPr lang="en-US" sz="11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4155"/>
                </a:solidFill>
                <a:latin typeface="Noto Sans SC"/>
                <a:ea typeface="Noto Sans SC"/>
                <a:cs typeface="Noto Sans SC"/>
                <a:sym typeface="Noto Sans SC"/>
              </a:rPr>
              <a:t>Token Usage Efficiency</a:t>
            </a:r>
            <a:endParaRPr lang="en-US" sz="1100"/>
          </a:p>
        </p:txBody>
      </p:sp>
      <p:sp>
        <p:nvSpPr>
          <p:cNvPr id="4" name="AutoShape 4"/>
          <p:cNvSpPr/>
          <p:nvPr/>
        </p:nvSpPr>
        <p:spPr>
          <a:xfrm>
            <a:off x="762000" y="1778000"/>
            <a:ext cx="6096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0" i="0" u="none" strike="noStrike">
                <a:solidFill>
                  <a:srgbClr val="475569"/>
                </a:solidFill>
                <a:latin typeface="Noto Sans SC"/>
                <a:ea typeface="Noto Sans SC"/>
                <a:cs typeface="Noto Sans SC"/>
                <a:sym typeface="Noto Sans SC"/>
              </a:rPr>
              <a:t>Token usage is directly related to the operating cost of AI applications. WebBuilder has significant advantages in this regard through architectural optimization, starting from the source to save costs and providing enterprises with a high-cost-performance AI application development experience.</a:t>
            </a:r>
            <a:endParaRPr lang="en-US" sz="1100"/>
          </a:p>
        </p:txBody>
      </p:sp>
      <p:sp>
        <p:nvSpPr>
          <p:cNvPr id="5" name="AutoShape 5"/>
          <p:cNvSpPr/>
          <p:nvPr/>
        </p:nvSpPr>
        <p:spPr>
          <a:xfrm>
            <a:off x="762000" y="3111499"/>
            <a:ext cx="6096000" cy="1543627"/>
          </a:xfrm>
          <a:prstGeom prst="roundRect">
            <a:avLst>
              <a:gd name="adj" fmla="val 0"/>
            </a:avLst>
          </a:prstGeom>
          <a:solidFill>
            <a:srgbClr val="FFFFFF">
              <a:alpha val="60000"/>
            </a:srgbClr>
          </a:solidFill>
          <a:ln w="12700" cap="flat" cmpd="sng">
            <a:solidFill>
              <a:srgbClr val="22C55E">
                <a:alpha val="40000"/>
              </a:srgbClr>
            </a:solidFill>
            <a:prstDash val="solid"/>
            <a:round/>
          </a:ln>
        </p:spPr>
        <p:txBody>
          <a:bodyPr vert="horz" wrap="square" lIns="0" tIns="0" rIns="0" bIns="0" rtlCol="0" anchor="ctr" anchorCtr="0"/>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3340100"/>
            <a:ext cx="457200" cy="457200"/>
          </a:xfrm>
          <a:prstGeom prst="rect">
            <a:avLst/>
          </a:prstGeom>
        </p:spPr>
      </p:pic>
      <p:sp>
        <p:nvSpPr>
          <p:cNvPr id="7" name="AutoShape 7"/>
          <p:cNvSpPr/>
          <p:nvPr/>
        </p:nvSpPr>
        <p:spPr>
          <a:xfrm>
            <a:off x="1651000" y="3238500"/>
            <a:ext cx="5080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22C55E"/>
                </a:solidFill>
                <a:latin typeface="Noto Sans SC"/>
                <a:ea typeface="Noto Sans SC"/>
                <a:cs typeface="Noto Sans SC"/>
                <a:sym typeface="Noto Sans SC"/>
              </a:rPr>
              <a:t>XWL Architecture: Structured Instructions for Precise Cost Reduction</a:t>
            </a:r>
            <a:endParaRPr lang="en-US" sz="1100"/>
          </a:p>
          <a:p>
            <a:pPr marL="0" indent="0" algn="l">
              <a:lnSpc>
                <a:spcPct val="108333"/>
              </a:lnSpc>
            </a:pPr>
            <a:r>
              <a:rPr lang="en-US" sz="1300" b="0" i="0" u="none" strike="noStrike">
                <a:solidFill>
                  <a:srgbClr val="334155"/>
                </a:solidFill>
                <a:latin typeface="Noto Sans SC"/>
                <a:ea typeface="Noto Sans SC"/>
                <a:cs typeface="Noto Sans SC"/>
                <a:sym typeface="Noto Sans SC"/>
              </a:rPr>
              <a:t>Through the unique XWL tree structure, it provides structured instructions for AI, reducing the redundant Token loss caused by semantic understanding, allowing the model to accurately grasp the core intent and avoid invalid calculations.</a:t>
            </a:r>
          </a:p>
        </p:txBody>
      </p:sp>
      <p:sp>
        <p:nvSpPr>
          <p:cNvPr id="8" name="AutoShape 8"/>
          <p:cNvSpPr/>
          <p:nvPr/>
        </p:nvSpPr>
        <p:spPr>
          <a:xfrm>
            <a:off x="762000" y="4826000"/>
            <a:ext cx="6096000" cy="1460500"/>
          </a:xfrm>
          <a:prstGeom prst="roundRect">
            <a:avLst>
              <a:gd name="adj" fmla="val 0"/>
            </a:avLst>
          </a:prstGeom>
          <a:solidFill>
            <a:srgbClr val="FFFFFF">
              <a:alpha val="60000"/>
            </a:srgbClr>
          </a:solidFill>
          <a:ln w="12700" cap="flat" cmpd="sng">
            <a:solidFill>
              <a:srgbClr val="22C55E">
                <a:alpha val="40000"/>
              </a:srgbClr>
            </a:solidFill>
            <a:prstDash val="solid"/>
            <a:round/>
          </a:ln>
        </p:spPr>
        <p:txBody>
          <a:bodyPr vert="horz" wrap="square" lIns="0" tIns="0" rIns="0" bIns="0" rtlCol="0" anchor="ctr" anchorCtr="0"/>
          <a:lstStyle/>
          <a:p>
            <a:pPr algn="ctr">
              <a:defRPr/>
            </a:pPr>
            <a:endParaRPr/>
          </a:p>
        </p:txBody>
      </p:sp>
      <p:pic>
        <p:nvPicPr>
          <p:cNvPr id="9" name="Picture 9"/>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6000" y="5054600"/>
            <a:ext cx="457200" cy="457200"/>
          </a:xfrm>
          <a:prstGeom prst="rect">
            <a:avLst/>
          </a:prstGeom>
        </p:spPr>
      </p:pic>
      <p:sp>
        <p:nvSpPr>
          <p:cNvPr id="10" name="AutoShape 10"/>
          <p:cNvSpPr/>
          <p:nvPr/>
        </p:nvSpPr>
        <p:spPr>
          <a:xfrm>
            <a:off x="1651000" y="4953000"/>
            <a:ext cx="5080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22C55E"/>
                </a:solidFill>
                <a:latin typeface="Noto Sans SC"/>
                <a:ea typeface="Noto Sans SC"/>
                <a:cs typeface="Noto Sans SC"/>
                <a:sym typeface="Noto Sans SC"/>
              </a:rPr>
              <a:t>Intelligence: Full-Link Deep Regulation</a:t>
            </a:r>
            <a:endParaRPr lang="en-US" sz="1100"/>
          </a:p>
          <a:p>
            <a:pPr marL="0" indent="0" algn="l">
              <a:lnSpc>
                <a:spcPct val="108333"/>
              </a:lnSpc>
            </a:pPr>
            <a:r>
              <a:rPr lang="en-US" sz="1300" b="0" i="0" u="none" strike="noStrike">
                <a:solidFill>
                  <a:srgbClr val="334155"/>
                </a:solidFill>
                <a:latin typeface="Noto Sans SC"/>
                <a:ea typeface="Noto Sans SC"/>
                <a:cs typeface="Noto Sans SC"/>
                <a:sym typeface="Noto Sans SC"/>
              </a:rPr>
              <a:t>On the premise of ensuring the accuracy of the model, the average Token consumption is reduced, maximizing the Token utilization rate and ensuring cost-effectiveness.</a:t>
            </a:r>
          </a:p>
        </p:txBody>
      </p:sp>
      <p:sp>
        <p:nvSpPr>
          <p:cNvPr id="11" name="AutoShape 11"/>
          <p:cNvSpPr/>
          <p:nvPr/>
        </p:nvSpPr>
        <p:spPr>
          <a:xfrm>
            <a:off x="7239000" y="2413000"/>
            <a:ext cx="4318000" cy="3048000"/>
          </a:xfrm>
          <a:prstGeom prst="roundRect">
            <a:avLst>
              <a:gd name="adj" fmla="val 0"/>
            </a:avLst>
          </a:prstGeom>
          <a:solidFill>
            <a:srgbClr val="22C55E">
              <a:alpha val="1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2" name="Picture 12"/>
          <p:cNvPicPr>
            <a:picLocks noChangeAspect="1"/>
          </p:cNvPicPr>
          <p:nvPr/>
        </p:nvPicPr>
        <p:blipFill>
          <a:blip r:embed="rId6"/>
          <a:srcRect/>
          <a:stretch>
            <a:fillRect/>
          </a:stretch>
        </p:blipFill>
        <p:spPr>
          <a:xfrm>
            <a:off x="7366000" y="2514600"/>
            <a:ext cx="4064000" cy="2844800"/>
          </a:xfrm>
          <a:prstGeom prst="rect">
            <a:avLst/>
          </a:prstGeom>
          <a:noFill/>
          <a:ln w="25400" cap="flat" cmpd="sng">
            <a:noFill/>
            <a:prstDash val="solid"/>
            <a:round/>
          </a:ln>
        </p:spPr>
      </p:pic>
      <p:sp>
        <p:nvSpPr>
          <p:cNvPr id="13" name="AutoShape 13"/>
          <p:cNvSpPr/>
          <p:nvPr/>
        </p:nvSpPr>
        <p:spPr>
          <a:xfrm>
            <a:off x="7239000" y="5588000"/>
            <a:ext cx="4318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0" i="1" u="none" strike="noStrike">
                <a:solidFill>
                  <a:srgbClr val="475569"/>
                </a:solidFill>
                <a:latin typeface="Noto Sans SC"/>
                <a:ea typeface="Noto Sans SC"/>
                <a:cs typeface="Noto Sans SC"/>
                <a:sym typeface="Noto Sans SC"/>
              </a:rPr>
              <a:t>Achieve more with less cost, maximize the value of AI applications, and realize substantial cost savings.</a:t>
            </a:r>
            <a:endParaRPr lang="en-US" sz="11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800" b="1" i="0" u="none" strike="noStrike">
                <a:solidFill>
                  <a:srgbClr val="334155"/>
                </a:solidFill>
                <a:latin typeface="Noto Sans SC"/>
                <a:ea typeface="Noto Sans SC"/>
                <a:cs typeface="Noto Sans SC"/>
                <a:sym typeface="Noto Sans SC"/>
              </a:rPr>
              <a:t>Token Usage Efficiency Comparison</a:t>
            </a:r>
            <a:endParaRPr lang="en-US" sz="1100"/>
          </a:p>
        </p:txBody>
      </p:sp>
      <p:sp>
        <p:nvSpPr>
          <p:cNvPr id="4" name="AutoShape 4"/>
          <p:cNvSpPr/>
          <p:nvPr/>
        </p:nvSpPr>
        <p:spPr>
          <a:xfrm>
            <a:off x="762000" y="1778000"/>
            <a:ext cx="3556000" cy="4064000"/>
          </a:xfrm>
          <a:prstGeom prst="roundRect">
            <a:avLst>
              <a:gd name="adj" fmla="val 0"/>
            </a:avLst>
          </a:prstGeom>
          <a:solidFill>
            <a:srgbClr val="22C55E">
              <a:alpha val="10000"/>
            </a:srgbClr>
          </a:solidFill>
          <a:ln w="25400" cap="flat" cmpd="sng">
            <a:solidFill>
              <a:srgbClr val="22C55E">
                <a:alpha val="100000"/>
              </a:srgbClr>
            </a:solid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1016000" y="2095500"/>
            <a:ext cx="304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C55E"/>
                </a:solidFill>
                <a:latin typeface="Noto Sans SC"/>
                <a:ea typeface="Noto Sans SC"/>
                <a:cs typeface="Noto Sans SC"/>
                <a:sym typeface="Noto Sans SC"/>
              </a:rPr>
              <a:t>WebBuilder</a:t>
            </a:r>
            <a:endParaRPr lang="en-US" sz="1100"/>
          </a:p>
        </p:txBody>
      </p:sp>
      <p:cxnSp>
        <p:nvCxnSpPr>
          <p:cNvPr id="6" name="Connector 6"/>
          <p:cNvCxnSpPr/>
          <p:nvPr/>
        </p:nvCxnSpPr>
        <p:spPr>
          <a:xfrm rot="-14323">
            <a:off x="1016013" y="2724150"/>
            <a:ext cx="3048000" cy="12700"/>
          </a:xfrm>
          <a:prstGeom prst="straightConnector1">
            <a:avLst/>
          </a:prstGeom>
          <a:solidFill>
            <a:srgbClr val="DEE0E3">
              <a:alpha val="100000"/>
            </a:srgbClr>
          </a:solidFill>
          <a:ln w="12700" cap="flat" cmpd="sng">
            <a:solidFill>
              <a:srgbClr val="22C55E">
                <a:alpha val="30000"/>
              </a:srgbClr>
            </a:solidFill>
            <a:prstDash val="solid"/>
            <a:round/>
            <a:headEnd type="none" w="med" len="med"/>
            <a:tailEnd type="none" w="med" len="med"/>
          </a:ln>
        </p:spPr>
      </p:cxnSp>
      <p:sp>
        <p:nvSpPr>
          <p:cNvPr id="7" name="AutoShape 7"/>
          <p:cNvSpPr/>
          <p:nvPr/>
        </p:nvSpPr>
        <p:spPr>
          <a:xfrm>
            <a:off x="1016000" y="2921000"/>
            <a:ext cx="304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Efficiency: Very High</a:t>
            </a:r>
            <a:endParaRPr lang="en-US" sz="1100"/>
          </a:p>
        </p:txBody>
      </p:sp>
      <p:sp>
        <p:nvSpPr>
          <p:cNvPr id="8" name="AutoShape 8"/>
          <p:cNvSpPr/>
          <p:nvPr/>
        </p:nvSpPr>
        <p:spPr>
          <a:xfrm>
            <a:off x="1016000" y="3556000"/>
            <a:ext cx="3048000" cy="2159000"/>
          </a:xfrm>
          <a:prstGeom prst="rect">
            <a:avLst/>
          </a:prstGeom>
          <a:noFill/>
          <a:ln w="12700" cap="flat" cmpd="sng">
            <a:noFill/>
            <a:prstDash val="solid"/>
            <a:round/>
          </a:ln>
        </p:spPr>
        <p:txBody>
          <a:bodyPr vert="horz" wrap="square" lIns="0" tIns="0" rIns="0" bIns="0" rtlCol="0" anchor="ctr" anchorCtr="0"/>
          <a:lstStyle/>
          <a:p>
            <a:pPr marL="0" indent="0" algn="just">
              <a:lnSpc>
                <a:spcPct val="125000"/>
              </a:lnSpc>
              <a:defRPr/>
            </a:pPr>
            <a:r>
              <a:rPr lang="en-US" sz="1200" b="0" i="0" u="none" strike="noStrike">
                <a:solidFill>
                  <a:srgbClr val="334155"/>
                </a:solidFill>
                <a:latin typeface="Noto Sans SC"/>
                <a:ea typeface="Noto Sans SC"/>
                <a:cs typeface="Noto Sans SC"/>
                <a:sym typeface="Noto Sans SC"/>
              </a:rPr>
              <a:t>Based on the self-developed platform and XWL architecture, the AI model has been deeply optimized to complete more complex tasks with fewer Tokens. Internal mechanisms reduce unnecessary model calls and data transmission, ultimately reducing development costs.</a:t>
            </a:r>
            <a:endParaRPr lang="en-US" sz="1100"/>
          </a:p>
        </p:txBody>
      </p:sp>
      <p:sp>
        <p:nvSpPr>
          <p:cNvPr id="9" name="AutoShape 9"/>
          <p:cNvSpPr/>
          <p:nvPr/>
        </p:nvSpPr>
        <p:spPr>
          <a:xfrm>
            <a:off x="4318000" y="1778000"/>
            <a:ext cx="3556000" cy="4064000"/>
          </a:xfrm>
          <a:prstGeom prst="roundRect">
            <a:avLst>
              <a:gd name="adj" fmla="val 0"/>
            </a:avLst>
          </a:prstGeom>
          <a:solidFill>
            <a:srgbClr val="FFFFFF">
              <a:alpha val="60000"/>
            </a:srgbClr>
          </a:solidFill>
          <a:ln w="12700" cap="flat" cmpd="sng">
            <a:solidFill>
              <a:srgbClr val="CBD5E1">
                <a:alpha val="10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r:embed="rId4"/>
          <a:srcRect/>
          <a:stretch>
            <a:fillRect/>
          </a:stretch>
        </p:blipFill>
        <p:spPr>
          <a:xfrm>
            <a:off x="5651500" y="2032000"/>
            <a:ext cx="889000" cy="889000"/>
          </a:xfrm>
          <a:prstGeom prst="rect">
            <a:avLst/>
          </a:prstGeom>
          <a:noFill/>
          <a:ln w="25400" cap="flat" cmpd="sng">
            <a:noFill/>
            <a:prstDash val="solid"/>
            <a:round/>
          </a:ln>
        </p:spPr>
      </p:pic>
      <p:sp>
        <p:nvSpPr>
          <p:cNvPr id="11" name="AutoShape 11"/>
          <p:cNvSpPr/>
          <p:nvPr/>
        </p:nvSpPr>
        <p:spPr>
          <a:xfrm>
            <a:off x="4572000" y="3111500"/>
            <a:ext cx="3048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000" b="1" i="0" u="none" strike="noStrike">
                <a:solidFill>
                  <a:srgbClr val="475569"/>
                </a:solidFill>
                <a:latin typeface="Noto Sans SC"/>
                <a:ea typeface="Noto Sans SC"/>
                <a:cs typeface="Noto Sans SC"/>
                <a:sym typeface="Noto Sans SC"/>
              </a:rPr>
              <a:t>WorkBuddy</a:t>
            </a:r>
            <a:endParaRPr lang="en-US" sz="1100"/>
          </a:p>
        </p:txBody>
      </p:sp>
      <p:sp>
        <p:nvSpPr>
          <p:cNvPr id="12" name="AutoShape 12"/>
          <p:cNvSpPr/>
          <p:nvPr/>
        </p:nvSpPr>
        <p:spPr>
          <a:xfrm>
            <a:off x="4572000" y="3683000"/>
            <a:ext cx="3048000" cy="317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1" i="0" u="none" strike="noStrike">
                <a:solidFill>
                  <a:srgbClr val="F59E0B"/>
                </a:solidFill>
                <a:latin typeface="Noto Sans SC"/>
                <a:ea typeface="Noto Sans SC"/>
                <a:cs typeface="Noto Sans SC"/>
                <a:sym typeface="Noto Sans SC"/>
              </a:rPr>
              <a:t>Efficiency: Medium</a:t>
            </a:r>
            <a:endParaRPr lang="en-US" sz="1100"/>
          </a:p>
        </p:txBody>
      </p:sp>
      <p:sp>
        <p:nvSpPr>
          <p:cNvPr id="13" name="AutoShape 13"/>
          <p:cNvSpPr/>
          <p:nvPr/>
        </p:nvSpPr>
        <p:spPr>
          <a:xfrm>
            <a:off x="4572000" y="4254500"/>
            <a:ext cx="3048000" cy="1397000"/>
          </a:xfrm>
          <a:prstGeom prst="rect">
            <a:avLst/>
          </a:prstGeom>
          <a:noFill/>
          <a:ln w="12700" cap="flat" cmpd="sng">
            <a:noFill/>
            <a:prstDash val="solid"/>
            <a:round/>
          </a:ln>
        </p:spPr>
        <p:txBody>
          <a:bodyPr vert="horz" wrap="square" lIns="0" tIns="0" rIns="0" bIns="0" rtlCol="0" anchor="ctr" anchorCtr="0"/>
          <a:lstStyle/>
          <a:p>
            <a:pPr marL="0" indent="0" algn="just">
              <a:lnSpc>
                <a:spcPct val="125000"/>
              </a:lnSpc>
              <a:defRPr/>
            </a:pPr>
            <a:r>
              <a:rPr lang="en-US" sz="1200" b="0" i="0" u="none" strike="noStrike">
                <a:solidFill>
                  <a:srgbClr val="475569"/>
                </a:solidFill>
                <a:latin typeface="Noto Sans SC"/>
                <a:ea typeface="Noto Sans SC"/>
                <a:cs typeface="Noto Sans SC"/>
                <a:sym typeface="Noto Sans SC"/>
              </a:rPr>
              <a:t>As a general AI office assistant, its Token consumption is related to specific tasks and the called model, lacking in-depth optimization for application development scenarios.</a:t>
            </a:r>
            <a:endParaRPr lang="en-US" sz="1100"/>
          </a:p>
        </p:txBody>
      </p:sp>
      <p:sp>
        <p:nvSpPr>
          <p:cNvPr id="14" name="AutoShape 14"/>
          <p:cNvSpPr/>
          <p:nvPr/>
        </p:nvSpPr>
        <p:spPr>
          <a:xfrm>
            <a:off x="7874000" y="1778000"/>
            <a:ext cx="3556000" cy="4064000"/>
          </a:xfrm>
          <a:prstGeom prst="roundRect">
            <a:avLst>
              <a:gd name="adj" fmla="val 0"/>
            </a:avLst>
          </a:prstGeom>
          <a:solidFill>
            <a:srgbClr val="FFFFFF">
              <a:alpha val="60000"/>
            </a:srgbClr>
          </a:solidFill>
          <a:ln w="12700" cap="flat" cmpd="sng">
            <a:solidFill>
              <a:srgbClr val="CBD5E1">
                <a:alpha val="100000"/>
              </a:srgbClr>
            </a:solidFill>
            <a:prstDash val="solid"/>
            <a:round/>
          </a:ln>
        </p:spPr>
        <p:txBody>
          <a:bodyPr vert="horz" wrap="square" lIns="63500" tIns="63500" rIns="63500" bIns="63500" rtlCol="0" anchor="ctr"/>
          <a:lstStyle/>
          <a:p>
            <a:pPr algn="ctr">
              <a:defRPr/>
            </a:pPr>
            <a:endParaRPr/>
          </a:p>
        </p:txBody>
      </p:sp>
      <p:pic>
        <p:nvPicPr>
          <p:cNvPr id="15" name="Picture 15"/>
          <p:cNvPicPr>
            <a:picLocks noChangeAspect="1"/>
          </p:cNvPicPr>
          <p:nvPr/>
        </p:nvPicPr>
        <p:blipFill>
          <a:blip r:embed="rId5"/>
          <a:srcRect/>
          <a:stretch>
            <a:fillRect/>
          </a:stretch>
        </p:blipFill>
        <p:spPr>
          <a:xfrm>
            <a:off x="9207500" y="2032000"/>
            <a:ext cx="889000" cy="889000"/>
          </a:xfrm>
          <a:prstGeom prst="rect">
            <a:avLst/>
          </a:prstGeom>
          <a:noFill/>
          <a:ln w="25400" cap="flat" cmpd="sng">
            <a:noFill/>
            <a:prstDash val="solid"/>
            <a:round/>
          </a:ln>
        </p:spPr>
      </p:pic>
      <p:sp>
        <p:nvSpPr>
          <p:cNvPr id="16" name="AutoShape 16"/>
          <p:cNvSpPr/>
          <p:nvPr/>
        </p:nvSpPr>
        <p:spPr>
          <a:xfrm>
            <a:off x="8128000" y="3111500"/>
            <a:ext cx="3048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000" b="1" i="0" u="none" strike="noStrike">
                <a:solidFill>
                  <a:srgbClr val="475569"/>
                </a:solidFill>
                <a:latin typeface="Noto Sans SC"/>
                <a:ea typeface="Noto Sans SC"/>
                <a:cs typeface="Noto Sans SC"/>
                <a:sym typeface="Noto Sans SC"/>
              </a:rPr>
              <a:t>bolt AI</a:t>
            </a:r>
            <a:endParaRPr lang="en-US" sz="1100"/>
          </a:p>
        </p:txBody>
      </p:sp>
      <p:sp>
        <p:nvSpPr>
          <p:cNvPr id="17" name="AutoShape 17"/>
          <p:cNvSpPr/>
          <p:nvPr/>
        </p:nvSpPr>
        <p:spPr>
          <a:xfrm>
            <a:off x="8128000" y="3683000"/>
            <a:ext cx="3048000" cy="317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1" i="0" u="none" strike="noStrike">
                <a:solidFill>
                  <a:srgbClr val="F59E0B"/>
                </a:solidFill>
                <a:latin typeface="Noto Sans SC"/>
                <a:ea typeface="Noto Sans SC"/>
                <a:cs typeface="Noto Sans SC"/>
                <a:sym typeface="Noto Sans SC"/>
              </a:rPr>
              <a:t>Efficiency: Medium</a:t>
            </a:r>
            <a:endParaRPr lang="en-US" sz="1100"/>
          </a:p>
        </p:txBody>
      </p:sp>
      <p:sp>
        <p:nvSpPr>
          <p:cNvPr id="18" name="AutoShape 18"/>
          <p:cNvSpPr/>
          <p:nvPr/>
        </p:nvSpPr>
        <p:spPr>
          <a:xfrm>
            <a:off x="8128000" y="4254500"/>
            <a:ext cx="3048000" cy="1397000"/>
          </a:xfrm>
          <a:prstGeom prst="rect">
            <a:avLst/>
          </a:prstGeom>
          <a:noFill/>
          <a:ln w="12700" cap="flat" cmpd="sng">
            <a:noFill/>
            <a:prstDash val="solid"/>
            <a:round/>
          </a:ln>
        </p:spPr>
        <p:txBody>
          <a:bodyPr vert="horz" wrap="square" lIns="0" tIns="0" rIns="0" bIns="0" rtlCol="0" anchor="ctr" anchorCtr="0"/>
          <a:lstStyle/>
          <a:p>
            <a:pPr marL="0" indent="0" algn="just">
              <a:lnSpc>
                <a:spcPct val="125000"/>
              </a:lnSpc>
              <a:defRPr/>
            </a:pPr>
            <a:r>
              <a:rPr lang="en-US" sz="1200" b="0" i="0" u="none" strike="noStrike">
                <a:solidFill>
                  <a:srgbClr val="475569"/>
                </a:solidFill>
                <a:latin typeface="Noto Sans SC"/>
                <a:ea typeface="Noto Sans SC"/>
                <a:cs typeface="Noto Sans SC"/>
                <a:sym typeface="Noto Sans SC"/>
              </a:rPr>
              <a:t>As a code generation tool, its Token consumption depends on the length and complexity of the generated code, and usually requires more Tokens to generate a complete application.</a:t>
            </a:r>
            <a:endParaRPr lang="en-US" sz="11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334155"/>
                </a:solidFill>
                <a:latin typeface="Noto Sans SC"/>
                <a:ea typeface="Noto Sans SC"/>
                <a:cs typeface="Noto Sans SC"/>
                <a:sym typeface="Noto Sans SC"/>
              </a:rPr>
              <a:t>Comparison Dimension 2: Accuracy of AI-Generated Applications</a:t>
            </a:r>
            <a:endParaRPr lang="en-US" sz="1100"/>
          </a:p>
        </p:txBody>
      </p:sp>
      <p:sp>
        <p:nvSpPr>
          <p:cNvPr id="4" name="AutoShape 4"/>
          <p:cNvSpPr/>
          <p:nvPr/>
        </p:nvSpPr>
        <p:spPr>
          <a:xfrm>
            <a:off x="762000" y="1651000"/>
            <a:ext cx="10668000" cy="1143000"/>
          </a:xfrm>
          <a:prstGeom prst="roundRect">
            <a:avLst>
              <a:gd name="adj" fmla="val 0"/>
            </a:avLst>
          </a:prstGeom>
          <a:solidFill>
            <a:srgbClr val="FFFFFF">
              <a:alpha val="6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1016000" y="1778000"/>
            <a:ext cx="10160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0" i="0" u="none" strike="noStrike">
                <a:solidFill>
                  <a:srgbClr val="475569"/>
                </a:solidFill>
                <a:latin typeface="Noto Sans SC"/>
                <a:ea typeface="Noto Sans SC"/>
                <a:cs typeface="Noto Sans SC"/>
                <a:sym typeface="Noto Sans SC"/>
              </a:rPr>
              <a:t>The accuracy of generated applications directly determines the workload of subsequent development and debugging. WebBuilder performs excellently in understanding complex business logic, realizing a leap from "rough generation" to "accurate creation", making AI truly a powerful engine for enterprise development.</a:t>
            </a:r>
            <a:endParaRPr lang="en-US" sz="1100"/>
          </a:p>
        </p:txBody>
      </p:sp>
      <p:sp>
        <p:nvSpPr>
          <p:cNvPr id="6" name="AutoShape 6"/>
          <p:cNvSpPr/>
          <p:nvPr/>
        </p:nvSpPr>
        <p:spPr>
          <a:xfrm>
            <a:off x="762000" y="3048000"/>
            <a:ext cx="3378200" cy="2159000"/>
          </a:xfrm>
          <a:prstGeom prst="roundRect">
            <a:avLst>
              <a:gd name="adj" fmla="val 0"/>
            </a:avLst>
          </a:prstGeom>
          <a:solidFill>
            <a:srgbClr val="FFFFFF">
              <a:alpha val="75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7" name="Picture 7"/>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5200" y="3251200"/>
            <a:ext cx="355600" cy="355600"/>
          </a:xfrm>
          <a:prstGeom prst="rect">
            <a:avLst/>
          </a:prstGeom>
        </p:spPr>
      </p:pic>
      <p:sp>
        <p:nvSpPr>
          <p:cNvPr id="8" name="AutoShape 8"/>
          <p:cNvSpPr/>
          <p:nvPr/>
        </p:nvSpPr>
        <p:spPr>
          <a:xfrm>
            <a:off x="1397000" y="3251200"/>
            <a:ext cx="266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Deep Adaptation to Enterprise Scenarios</a:t>
            </a:r>
            <a:endParaRPr lang="en-US" sz="1100"/>
          </a:p>
        </p:txBody>
      </p:sp>
      <p:sp>
        <p:nvSpPr>
          <p:cNvPr id="9" name="AutoShape 9"/>
          <p:cNvSpPr/>
          <p:nvPr/>
        </p:nvSpPr>
        <p:spPr>
          <a:xfrm>
            <a:off x="965200" y="3759200"/>
            <a:ext cx="29718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334155"/>
                </a:solidFill>
                <a:latin typeface="Noto Sans SC"/>
                <a:ea typeface="Noto Sans SC"/>
                <a:cs typeface="Noto Sans SC"/>
                <a:sym typeface="Noto Sans SC"/>
              </a:rPr>
              <a:t>The AI model is specially optimized for enterprise-level application development, deeply understanding complex business processes and data models, ensuring the accuracy of generated applications.</a:t>
            </a:r>
            <a:endParaRPr lang="en-US" sz="1100"/>
          </a:p>
        </p:txBody>
      </p:sp>
      <p:sp>
        <p:nvSpPr>
          <p:cNvPr id="10" name="AutoShape 10"/>
          <p:cNvSpPr/>
          <p:nvPr/>
        </p:nvSpPr>
        <p:spPr>
          <a:xfrm>
            <a:off x="4406900" y="3048000"/>
            <a:ext cx="3378200" cy="2159000"/>
          </a:xfrm>
          <a:prstGeom prst="roundRect">
            <a:avLst>
              <a:gd name="adj" fmla="val 0"/>
            </a:avLst>
          </a:prstGeom>
          <a:solidFill>
            <a:srgbClr val="FFFFFF">
              <a:alpha val="75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10100" y="3251200"/>
            <a:ext cx="355600" cy="355600"/>
          </a:xfrm>
          <a:prstGeom prst="rect">
            <a:avLst/>
          </a:prstGeom>
        </p:spPr>
      </p:pic>
      <p:sp>
        <p:nvSpPr>
          <p:cNvPr id="12" name="AutoShape 12"/>
          <p:cNvSpPr/>
          <p:nvPr/>
        </p:nvSpPr>
        <p:spPr>
          <a:xfrm>
            <a:off x="5041900" y="3251200"/>
            <a:ext cx="266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Driven by XWL Structured Definition</a:t>
            </a:r>
            <a:endParaRPr lang="en-US" sz="1100"/>
          </a:p>
        </p:txBody>
      </p:sp>
      <p:sp>
        <p:nvSpPr>
          <p:cNvPr id="13" name="AutoShape 13"/>
          <p:cNvSpPr/>
          <p:nvPr/>
        </p:nvSpPr>
        <p:spPr>
          <a:xfrm>
            <a:off x="4610100" y="3759200"/>
            <a:ext cx="29718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334155"/>
                </a:solidFill>
                <a:latin typeface="Noto Sans SC"/>
                <a:ea typeface="Noto Sans SC"/>
                <a:cs typeface="Noto Sans SC"/>
                <a:sym typeface="Noto Sans SC"/>
              </a:rPr>
              <a:t>Combined with the structured definition of XWL, the generated applications are far superior to general AI tools in terms of functional integrity and business logic accuracy.</a:t>
            </a:r>
            <a:endParaRPr lang="en-US" sz="1100"/>
          </a:p>
        </p:txBody>
      </p:sp>
      <p:sp>
        <p:nvSpPr>
          <p:cNvPr id="14" name="AutoShape 14"/>
          <p:cNvSpPr/>
          <p:nvPr/>
        </p:nvSpPr>
        <p:spPr>
          <a:xfrm>
            <a:off x="8051800" y="3048000"/>
            <a:ext cx="3378200" cy="2159000"/>
          </a:xfrm>
          <a:prstGeom prst="roundRect">
            <a:avLst>
              <a:gd name="adj" fmla="val 0"/>
            </a:avLst>
          </a:prstGeom>
          <a:solidFill>
            <a:srgbClr val="FFFFFF">
              <a:alpha val="75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5" name="Picture 1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55000" y="3251200"/>
            <a:ext cx="355600" cy="355600"/>
          </a:xfrm>
          <a:prstGeom prst="rect">
            <a:avLst/>
          </a:prstGeom>
        </p:spPr>
      </p:pic>
      <p:sp>
        <p:nvSpPr>
          <p:cNvPr id="16" name="AutoShape 16"/>
          <p:cNvSpPr/>
          <p:nvPr/>
        </p:nvSpPr>
        <p:spPr>
          <a:xfrm>
            <a:off x="8686800" y="3251200"/>
            <a:ext cx="266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Accuracy Far Exceeds General AI</a:t>
            </a:r>
            <a:endParaRPr lang="en-US" sz="1100"/>
          </a:p>
        </p:txBody>
      </p:sp>
      <p:sp>
        <p:nvSpPr>
          <p:cNvPr id="17" name="AutoShape 17"/>
          <p:cNvSpPr/>
          <p:nvPr/>
        </p:nvSpPr>
        <p:spPr>
          <a:xfrm>
            <a:off x="8255000" y="3759200"/>
            <a:ext cx="29718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334155"/>
                </a:solidFill>
                <a:latin typeface="Noto Sans SC"/>
                <a:ea typeface="Noto Sans SC"/>
                <a:cs typeface="Noto Sans SC"/>
                <a:sym typeface="Noto Sans SC"/>
              </a:rPr>
              <a:t>The powerful logical reasoning ability of WebBuilder's AI can accurately identify and implement complex business rules, greatly reducing manual modification and debugging costs.</a:t>
            </a:r>
            <a:endParaRPr lang="en-US" sz="1100"/>
          </a:p>
        </p:txBody>
      </p:sp>
      <p:sp>
        <p:nvSpPr>
          <p:cNvPr id="18" name="AutoShape 18"/>
          <p:cNvSpPr/>
          <p:nvPr/>
        </p:nvSpPr>
        <p:spPr>
          <a:xfrm>
            <a:off x="762000" y="5461000"/>
            <a:ext cx="10668000" cy="762000"/>
          </a:xfrm>
          <a:prstGeom prst="roundRect">
            <a:avLst>
              <a:gd name="adj" fmla="val 0"/>
            </a:avLst>
          </a:prstGeom>
          <a:solidFill>
            <a:srgbClr val="22C55E">
              <a:alpha val="10000"/>
            </a:srgbClr>
          </a:solidFill>
          <a:ln w="12700" cap="flat" cmpd="sng">
            <a:solidFill>
              <a:srgbClr val="22C55E">
                <a:alpha val="40000"/>
              </a:srgbClr>
            </a:solidFill>
            <a:prstDash val="solid"/>
            <a:round/>
          </a:ln>
        </p:spPr>
        <p:txBody>
          <a:bodyPr vert="horz" wrap="square" lIns="63500" tIns="63500" rIns="63500" bIns="63500" rtlCol="0" anchor="ctr"/>
          <a:lstStyle/>
          <a:p>
            <a:pPr algn="ctr">
              <a:defRPr/>
            </a:pPr>
            <a:endParaRPr/>
          </a:p>
        </p:txBody>
      </p:sp>
      <p:sp>
        <p:nvSpPr>
          <p:cNvPr id="19" name="AutoShape 19"/>
          <p:cNvSpPr/>
          <p:nvPr/>
        </p:nvSpPr>
        <p:spPr>
          <a:xfrm>
            <a:off x="952500" y="5613400"/>
            <a:ext cx="10287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15803D"/>
                </a:solidFill>
                <a:latin typeface="Noto Sans SC"/>
                <a:ea typeface="Noto Sans SC"/>
                <a:cs typeface="Noto Sans SC"/>
                <a:sym typeface="Noto Sans SC"/>
              </a:rPr>
              <a:t>Core Value: </a:t>
            </a:r>
            <a:r>
              <a:rPr lang="en-US" sz="1300" b="0" i="0" u="none" strike="noStrike">
                <a:solidFill>
                  <a:srgbClr val="166534"/>
                </a:solidFill>
                <a:latin typeface="Noto Sans SC"/>
                <a:ea typeface="Noto Sans SC"/>
                <a:cs typeface="Noto Sans SC"/>
                <a:sym typeface="Noto Sans SC"/>
              </a:rPr>
              <a:t>Evolve from "generating interfaces" to "generating businesses", realizing a one-step process from prototype design to usable systems, making AI generation a truly efficient engine for enterprise application development.</a:t>
            </a:r>
            <a:endParaRPr lang="en-US" sz="11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600" b="1" i="0" u="none" strike="noStrike">
                <a:solidFill>
                  <a:srgbClr val="334155"/>
                </a:solidFill>
                <a:latin typeface="Noto Sans SC"/>
                <a:ea typeface="Noto Sans SC"/>
                <a:cs typeface="Noto Sans SC"/>
                <a:sym typeface="Noto Sans SC"/>
              </a:rPr>
              <a:t>Accuracy Comparison of AI-Generated Applications</a:t>
            </a:r>
            <a:endParaRPr lang="en-US" sz="1100"/>
          </a:p>
        </p:txBody>
      </p:sp>
      <p:sp>
        <p:nvSpPr>
          <p:cNvPr id="4" name="AutoShape 4"/>
          <p:cNvSpPr/>
          <p:nvPr/>
        </p:nvSpPr>
        <p:spPr>
          <a:xfrm>
            <a:off x="762000" y="2032000"/>
            <a:ext cx="3556000" cy="4064000"/>
          </a:xfrm>
          <a:prstGeom prst="roundRect">
            <a:avLst>
              <a:gd name="adj" fmla="val 0"/>
            </a:avLst>
          </a:prstGeom>
          <a:solidFill>
            <a:srgbClr val="22C55E">
              <a:alpha val="8000"/>
            </a:srgbClr>
          </a:solidFill>
          <a:ln w="12700" cap="flat" cmpd="sng">
            <a:solidFill>
              <a:srgbClr val="22C55E">
                <a:alpha val="40000"/>
              </a:srgbClr>
            </a:solid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952500" y="2349500"/>
            <a:ext cx="3175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22C55E"/>
                </a:solidFill>
                <a:latin typeface="Noto Sans SC"/>
                <a:ea typeface="Noto Sans SC"/>
                <a:cs typeface="Noto Sans SC"/>
                <a:sym typeface="Noto Sans SC"/>
              </a:rPr>
              <a:t>WebBuilder</a:t>
            </a:r>
            <a:endParaRPr lang="en-US" sz="1100"/>
          </a:p>
        </p:txBody>
      </p:sp>
      <p:sp>
        <p:nvSpPr>
          <p:cNvPr id="6" name="AutoShape 6"/>
          <p:cNvSpPr/>
          <p:nvPr/>
        </p:nvSpPr>
        <p:spPr>
          <a:xfrm>
            <a:off x="952500" y="2921000"/>
            <a:ext cx="3175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a:ea typeface="Noto Sans SC"/>
                <a:cs typeface="Noto Sans SC"/>
                <a:sym typeface="Noto Sans SC"/>
              </a:rPr>
              <a:t>Accuracy: Very High ⭐⭐⭐⭐⭐</a:t>
            </a:r>
            <a:endParaRPr lang="en-US" sz="1100"/>
          </a:p>
        </p:txBody>
      </p:sp>
      <p:cxnSp>
        <p:nvCxnSpPr>
          <p:cNvPr id="7" name="Connector 7"/>
          <p:cNvCxnSpPr/>
          <p:nvPr/>
        </p:nvCxnSpPr>
        <p:spPr>
          <a:xfrm rot="-13750">
            <a:off x="952513" y="3486150"/>
            <a:ext cx="3175000" cy="12700"/>
          </a:xfrm>
          <a:prstGeom prst="straightConnector1">
            <a:avLst/>
          </a:prstGeom>
          <a:solidFill>
            <a:srgbClr val="DEE0E3">
              <a:alpha val="100000"/>
            </a:srgbClr>
          </a:solidFill>
          <a:ln w="12700" cap="flat" cmpd="sng">
            <a:solidFill>
              <a:srgbClr val="22C55E">
                <a:alpha val="20000"/>
              </a:srgbClr>
            </a:solidFill>
            <a:prstDash val="solid"/>
            <a:round/>
            <a:headEnd type="none" w="med" len="med"/>
            <a:tailEnd type="none" w="med" len="med"/>
          </a:ln>
        </p:spPr>
      </p:cxnSp>
      <p:sp>
        <p:nvSpPr>
          <p:cNvPr id="8" name="AutoShape 8"/>
          <p:cNvSpPr/>
          <p:nvPr/>
        </p:nvSpPr>
        <p:spPr>
          <a:xfrm>
            <a:off x="952500" y="3746500"/>
            <a:ext cx="31750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200" b="0" i="0" u="none" strike="noStrike">
                <a:solidFill>
                  <a:srgbClr val="475569"/>
                </a:solidFill>
                <a:latin typeface="Noto Sans SC"/>
                <a:ea typeface="Noto Sans SC"/>
                <a:cs typeface="Noto Sans SC"/>
                <a:sym typeface="Noto Sans SC"/>
              </a:rPr>
              <a:t>Trained based on XWL architecture and a rich knowledge base of enterprise-level application development, it can deeply understand complex business logic and data relationships, and the generated applications are highly consistent with user requirements.</a:t>
            </a:r>
            <a:endParaRPr lang="en-US" sz="1100"/>
          </a:p>
        </p:txBody>
      </p:sp>
      <p:sp>
        <p:nvSpPr>
          <p:cNvPr id="9" name="AutoShape 9"/>
          <p:cNvSpPr/>
          <p:nvPr/>
        </p:nvSpPr>
        <p:spPr>
          <a:xfrm>
            <a:off x="4318000" y="2032000"/>
            <a:ext cx="3556000" cy="4064000"/>
          </a:xfrm>
          <a:prstGeom prst="roundRect">
            <a:avLst>
              <a:gd name="adj" fmla="val 0"/>
            </a:avLst>
          </a:prstGeom>
          <a:solidFill>
            <a:srgbClr val="FFFFFF">
              <a:alpha val="60000"/>
            </a:srgbClr>
          </a:solidFill>
          <a:ln w="12700" cap="flat" cmpd="sng">
            <a:solidFill>
              <a:srgbClr val="CBD5E1">
                <a:alpha val="6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r:embed="rId4"/>
          <a:srcRect/>
          <a:stretch>
            <a:fillRect/>
          </a:stretch>
        </p:blipFill>
        <p:spPr>
          <a:xfrm>
            <a:off x="4508500" y="2349500"/>
            <a:ext cx="711200" cy="711200"/>
          </a:xfrm>
          <a:prstGeom prst="rect">
            <a:avLst/>
          </a:prstGeom>
          <a:noFill/>
          <a:ln w="25400" cap="flat" cmpd="sng">
            <a:noFill/>
            <a:prstDash val="solid"/>
            <a:round/>
          </a:ln>
        </p:spPr>
      </p:pic>
      <p:sp>
        <p:nvSpPr>
          <p:cNvPr id="11" name="AutoShape 11"/>
          <p:cNvSpPr/>
          <p:nvPr/>
        </p:nvSpPr>
        <p:spPr>
          <a:xfrm>
            <a:off x="5334000" y="2438400"/>
            <a:ext cx="2413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475569"/>
                </a:solidFill>
                <a:latin typeface="Noto Sans SC"/>
                <a:ea typeface="Noto Sans SC"/>
                <a:cs typeface="Noto Sans SC"/>
                <a:sym typeface="Noto Sans SC"/>
              </a:rPr>
              <a:t>WorkBuddy</a:t>
            </a:r>
            <a:endParaRPr lang="en-US" sz="1100"/>
          </a:p>
        </p:txBody>
      </p:sp>
      <p:sp>
        <p:nvSpPr>
          <p:cNvPr id="12" name="AutoShape 12"/>
          <p:cNvSpPr/>
          <p:nvPr/>
        </p:nvSpPr>
        <p:spPr>
          <a:xfrm>
            <a:off x="4508500" y="3238500"/>
            <a:ext cx="3175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EAB308"/>
                </a:solidFill>
                <a:latin typeface="Noto Sans SC"/>
                <a:ea typeface="Noto Sans SC"/>
                <a:cs typeface="Noto Sans SC"/>
                <a:sym typeface="Noto Sans SC"/>
              </a:rPr>
              <a:t>Accuracy: Medium ⭐⭐⭐</a:t>
            </a:r>
            <a:endParaRPr lang="en-US" sz="1100"/>
          </a:p>
        </p:txBody>
      </p:sp>
      <p:cxnSp>
        <p:nvCxnSpPr>
          <p:cNvPr id="13" name="Connector 13"/>
          <p:cNvCxnSpPr/>
          <p:nvPr/>
        </p:nvCxnSpPr>
        <p:spPr>
          <a:xfrm rot="-13750">
            <a:off x="4508513" y="3740150"/>
            <a:ext cx="3175000" cy="12700"/>
          </a:xfrm>
          <a:prstGeom prst="straightConnector1">
            <a:avLst/>
          </a:prstGeom>
          <a:solidFill>
            <a:srgbClr val="DEE0E3">
              <a:alpha val="100000"/>
            </a:srgbClr>
          </a:solidFill>
          <a:ln w="12700" cap="flat" cmpd="sng">
            <a:solidFill>
              <a:srgbClr val="94A3B8">
                <a:alpha val="30000"/>
              </a:srgbClr>
            </a:solidFill>
            <a:prstDash val="solid"/>
            <a:round/>
            <a:headEnd type="none" w="med" len="med"/>
            <a:tailEnd type="none" w="med" len="med"/>
          </a:ln>
        </p:spPr>
      </p:cxnSp>
      <p:sp>
        <p:nvSpPr>
          <p:cNvPr id="14" name="AutoShape 14"/>
          <p:cNvSpPr/>
          <p:nvPr/>
        </p:nvSpPr>
        <p:spPr>
          <a:xfrm>
            <a:off x="4508500" y="4000500"/>
            <a:ext cx="31750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200" b="0" i="0" u="none" strike="noStrike">
                <a:solidFill>
                  <a:srgbClr val="475569"/>
                </a:solidFill>
                <a:latin typeface="Noto Sans SC"/>
                <a:ea typeface="Noto Sans SC"/>
                <a:cs typeface="Noto Sans SC"/>
                <a:sym typeface="Noto Sans SC"/>
              </a:rPr>
              <a:t>Mainly oriented towards office automation scenarios, its understanding and generation capabilities are relatively limited for complex application development needs, and may require a lot of manual adjustments.</a:t>
            </a:r>
            <a:endParaRPr lang="en-US" sz="1100"/>
          </a:p>
        </p:txBody>
      </p:sp>
      <p:sp>
        <p:nvSpPr>
          <p:cNvPr id="15" name="AutoShape 15"/>
          <p:cNvSpPr/>
          <p:nvPr/>
        </p:nvSpPr>
        <p:spPr>
          <a:xfrm>
            <a:off x="7874000" y="2032000"/>
            <a:ext cx="3556000" cy="4064000"/>
          </a:xfrm>
          <a:prstGeom prst="roundRect">
            <a:avLst>
              <a:gd name="adj" fmla="val 0"/>
            </a:avLst>
          </a:prstGeom>
          <a:solidFill>
            <a:srgbClr val="FFFFFF">
              <a:alpha val="60000"/>
            </a:srgbClr>
          </a:solidFill>
          <a:ln w="12700" cap="flat" cmpd="sng">
            <a:solidFill>
              <a:srgbClr val="CBD5E1">
                <a:alpha val="60000"/>
              </a:srgbClr>
            </a:solidFill>
            <a:prstDash val="solid"/>
            <a:round/>
          </a:ln>
        </p:spPr>
        <p:txBody>
          <a:bodyPr vert="horz" wrap="square" lIns="63500" tIns="63500" rIns="63500" bIns="63500" rtlCol="0" anchor="ctr"/>
          <a:lstStyle/>
          <a:p>
            <a:pPr algn="ctr">
              <a:defRPr/>
            </a:pPr>
            <a:endParaRPr/>
          </a:p>
        </p:txBody>
      </p:sp>
      <p:pic>
        <p:nvPicPr>
          <p:cNvPr id="16" name="Picture 16"/>
          <p:cNvPicPr>
            <a:picLocks noChangeAspect="1"/>
          </p:cNvPicPr>
          <p:nvPr/>
        </p:nvPicPr>
        <p:blipFill>
          <a:blip r:embed="rId5"/>
          <a:srcRect/>
          <a:stretch>
            <a:fillRect/>
          </a:stretch>
        </p:blipFill>
        <p:spPr>
          <a:xfrm>
            <a:off x="8064500" y="2349500"/>
            <a:ext cx="711200" cy="711200"/>
          </a:xfrm>
          <a:prstGeom prst="rect">
            <a:avLst/>
          </a:prstGeom>
          <a:noFill/>
          <a:ln w="25400" cap="flat" cmpd="sng">
            <a:noFill/>
            <a:prstDash val="solid"/>
            <a:round/>
          </a:ln>
        </p:spPr>
      </p:pic>
      <p:sp>
        <p:nvSpPr>
          <p:cNvPr id="17" name="AutoShape 17"/>
          <p:cNvSpPr/>
          <p:nvPr/>
        </p:nvSpPr>
        <p:spPr>
          <a:xfrm>
            <a:off x="8890000" y="2438400"/>
            <a:ext cx="2413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475569"/>
                </a:solidFill>
                <a:latin typeface="Noto Sans SC"/>
                <a:ea typeface="Noto Sans SC"/>
                <a:cs typeface="Noto Sans SC"/>
                <a:sym typeface="Noto Sans SC"/>
              </a:rPr>
              <a:t>bolt AI</a:t>
            </a:r>
            <a:endParaRPr lang="en-US" sz="1100"/>
          </a:p>
        </p:txBody>
      </p:sp>
      <p:sp>
        <p:nvSpPr>
          <p:cNvPr id="18" name="AutoShape 18"/>
          <p:cNvSpPr/>
          <p:nvPr/>
        </p:nvSpPr>
        <p:spPr>
          <a:xfrm>
            <a:off x="8064500" y="3238500"/>
            <a:ext cx="3175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EAB308"/>
                </a:solidFill>
                <a:latin typeface="Noto Sans SC"/>
                <a:ea typeface="Noto Sans SC"/>
                <a:cs typeface="Noto Sans SC"/>
                <a:sym typeface="Noto Sans SC"/>
              </a:rPr>
              <a:t>Accuracy: Medium ⭐⭐⭐</a:t>
            </a:r>
            <a:endParaRPr lang="en-US" sz="1100"/>
          </a:p>
        </p:txBody>
      </p:sp>
      <p:cxnSp>
        <p:nvCxnSpPr>
          <p:cNvPr id="19" name="Connector 19"/>
          <p:cNvCxnSpPr/>
          <p:nvPr/>
        </p:nvCxnSpPr>
        <p:spPr>
          <a:xfrm rot="-13750">
            <a:off x="8064513" y="3740150"/>
            <a:ext cx="3175000" cy="12700"/>
          </a:xfrm>
          <a:prstGeom prst="straightConnector1">
            <a:avLst/>
          </a:prstGeom>
          <a:solidFill>
            <a:srgbClr val="DEE0E3">
              <a:alpha val="100000"/>
            </a:srgbClr>
          </a:solidFill>
          <a:ln w="12700" cap="flat" cmpd="sng">
            <a:solidFill>
              <a:srgbClr val="94A3B8">
                <a:alpha val="30000"/>
              </a:srgbClr>
            </a:solidFill>
            <a:prstDash val="solid"/>
            <a:round/>
            <a:headEnd type="none" w="med" len="med"/>
            <a:tailEnd type="none" w="med" len="med"/>
          </a:ln>
        </p:spPr>
      </p:cxnSp>
      <p:sp>
        <p:nvSpPr>
          <p:cNvPr id="20" name="AutoShape 20"/>
          <p:cNvSpPr/>
          <p:nvPr/>
        </p:nvSpPr>
        <p:spPr>
          <a:xfrm>
            <a:off x="8064500" y="4000500"/>
            <a:ext cx="31750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200" b="0" i="0" u="none" strike="noStrike">
                <a:solidFill>
                  <a:srgbClr val="475569"/>
                </a:solidFill>
                <a:latin typeface="Noto Sans SC"/>
                <a:ea typeface="Noto Sans SC"/>
                <a:cs typeface="Noto Sans SC"/>
                <a:sym typeface="Noto Sans SC"/>
              </a:rPr>
              <a:t>Good at generating front-end interfaces and basic functions, but for complex business logic and data processing, the generated code may not be perfect and requires a lot of modification by developers.</a:t>
            </a:r>
            <a:endParaRPr lang="en-US" sz="11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600" b="1" i="0" u="none" strike="noStrike">
                <a:solidFill>
                  <a:srgbClr val="334155"/>
                </a:solidFill>
                <a:latin typeface="Noto Sans SC"/>
                <a:ea typeface="Noto Sans SC"/>
                <a:cs typeface="Noto Sans SC"/>
                <a:sym typeface="Noto Sans SC"/>
              </a:rPr>
              <a:t>Comparison Dimension 3: Security and Permission Issues</a:t>
            </a:r>
            <a:endParaRPr lang="en-US" sz="1100"/>
          </a:p>
        </p:txBody>
      </p:sp>
      <p:sp>
        <p:nvSpPr>
          <p:cNvPr id="4" name="AutoShape 4"/>
          <p:cNvSpPr/>
          <p:nvPr/>
        </p:nvSpPr>
        <p:spPr>
          <a:xfrm>
            <a:off x="762000" y="1905000"/>
            <a:ext cx="1066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0" i="0" u="none" strike="noStrike">
                <a:solidFill>
                  <a:srgbClr val="475569"/>
                </a:solidFill>
                <a:latin typeface="Noto Sans SC"/>
                <a:ea typeface="Noto Sans SC"/>
                <a:cs typeface="Noto Sans SC"/>
                <a:sym typeface="Noto Sans SC"/>
              </a:rPr>
              <a:t>Enterprise-level applications have extremely high requirements for security, not only ensuring the confidentiality and integrity of data, but also strictly controlling user access rights. WebBuilder deeply integrates enterprise-level security architecture, with a built-in complete security system, providing all-round security guarantees from the architecture to the application layer.</a:t>
            </a:r>
            <a:endParaRPr lang="en-US" sz="1100"/>
          </a:p>
        </p:txBody>
      </p:sp>
      <p:sp>
        <p:nvSpPr>
          <p:cNvPr id="5" name="AutoShape 5"/>
          <p:cNvSpPr/>
          <p:nvPr/>
        </p:nvSpPr>
        <p:spPr>
          <a:xfrm>
            <a:off x="762000" y="3556000"/>
            <a:ext cx="3378200" cy="2286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3810000"/>
            <a:ext cx="406400" cy="406400"/>
          </a:xfrm>
          <a:prstGeom prst="rect">
            <a:avLst/>
          </a:prstGeom>
        </p:spPr>
      </p:pic>
      <p:sp>
        <p:nvSpPr>
          <p:cNvPr id="7" name="AutoShape 7"/>
          <p:cNvSpPr/>
          <p:nvPr/>
        </p:nvSpPr>
        <p:spPr>
          <a:xfrm>
            <a:off x="1524000" y="3835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End-to-End Security Protection</a:t>
            </a:r>
            <a:endParaRPr lang="en-US" sz="1100"/>
          </a:p>
        </p:txBody>
      </p:sp>
      <p:sp>
        <p:nvSpPr>
          <p:cNvPr id="8" name="AutoShape 8"/>
          <p:cNvSpPr/>
          <p:nvPr/>
        </p:nvSpPr>
        <p:spPr>
          <a:xfrm>
            <a:off x="1016000" y="4381500"/>
            <a:ext cx="28702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334155">
                    <a:alpha val="80000"/>
                  </a:srgbClr>
                </a:solidFill>
                <a:latin typeface="Noto Sans SC"/>
                <a:ea typeface="Noto Sans SC"/>
                <a:cs typeface="Noto Sans SC"/>
                <a:sym typeface="Noto Sans SC"/>
              </a:rPr>
              <a:t>From identity authentication to data encryption, multi-dimensional security protection is provided at all levels to ensure the security of data and business.</a:t>
            </a:r>
            <a:endParaRPr lang="en-US" sz="1100"/>
          </a:p>
        </p:txBody>
      </p:sp>
      <p:sp>
        <p:nvSpPr>
          <p:cNvPr id="9" name="AutoShape 9"/>
          <p:cNvSpPr/>
          <p:nvPr/>
        </p:nvSpPr>
        <p:spPr>
          <a:xfrm>
            <a:off x="4406900" y="3556000"/>
            <a:ext cx="3378200" cy="2286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60900" y="3810000"/>
            <a:ext cx="406400" cy="406400"/>
          </a:xfrm>
          <a:prstGeom prst="rect">
            <a:avLst/>
          </a:prstGeom>
        </p:spPr>
      </p:pic>
      <p:sp>
        <p:nvSpPr>
          <p:cNvPr id="11" name="AutoShape 11"/>
          <p:cNvSpPr/>
          <p:nvPr/>
        </p:nvSpPr>
        <p:spPr>
          <a:xfrm>
            <a:off x="5168900" y="3835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Fine-Grained Permission Control</a:t>
            </a:r>
            <a:endParaRPr lang="en-US" sz="1100"/>
          </a:p>
        </p:txBody>
      </p:sp>
      <p:sp>
        <p:nvSpPr>
          <p:cNvPr id="12" name="AutoShape 12"/>
          <p:cNvSpPr/>
          <p:nvPr/>
        </p:nvSpPr>
        <p:spPr>
          <a:xfrm>
            <a:off x="4660900" y="4381500"/>
            <a:ext cx="28702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334155">
                    <a:alpha val="80000"/>
                  </a:srgbClr>
                </a:solidFill>
                <a:latin typeface="Noto Sans SC"/>
                <a:ea typeface="Noto Sans SC"/>
                <a:cs typeface="Noto Sans SC"/>
                <a:sym typeface="Noto Sans SC"/>
              </a:rPr>
              <a:t>Supporting multi-level and multi-dimensional permission configuration, flexible allocation of different operation rights according to roles, meeting the complex permission management needs of enterprises.</a:t>
            </a:r>
            <a:endParaRPr lang="en-US" sz="1100"/>
          </a:p>
        </p:txBody>
      </p:sp>
      <p:sp>
        <p:nvSpPr>
          <p:cNvPr id="13" name="AutoShape 13"/>
          <p:cNvSpPr/>
          <p:nvPr/>
        </p:nvSpPr>
        <p:spPr>
          <a:xfrm>
            <a:off x="8051800" y="3556000"/>
            <a:ext cx="3378200" cy="2286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05800" y="3810000"/>
            <a:ext cx="406400" cy="406400"/>
          </a:xfrm>
          <a:prstGeom prst="rect">
            <a:avLst/>
          </a:prstGeom>
        </p:spPr>
      </p:pic>
      <p:sp>
        <p:nvSpPr>
          <p:cNvPr id="15" name="AutoShape 15"/>
          <p:cNvSpPr/>
          <p:nvPr/>
        </p:nvSpPr>
        <p:spPr>
          <a:xfrm>
            <a:off x="8813800" y="3835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Out-of-the-Box Security Mechanism</a:t>
            </a:r>
            <a:endParaRPr lang="en-US" sz="1100"/>
          </a:p>
        </p:txBody>
      </p:sp>
      <p:sp>
        <p:nvSpPr>
          <p:cNvPr id="16" name="AutoShape 16"/>
          <p:cNvSpPr/>
          <p:nvPr/>
        </p:nvSpPr>
        <p:spPr>
          <a:xfrm>
            <a:off x="8305800" y="4381500"/>
            <a:ext cx="28702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334155">
                    <a:alpha val="80000"/>
                  </a:srgbClr>
                </a:solidFill>
                <a:latin typeface="Noto Sans SC"/>
                <a:ea typeface="Noto Sans SC"/>
                <a:cs typeface="Noto Sans SC"/>
                <a:sym typeface="Noto Sans SC"/>
              </a:rPr>
              <a:t>Developers do not need to care about underlying security implementation, and the platform provides a complete security mechanism out of the box, greatly reducing security risks and costs.</a:t>
            </a:r>
            <a:endParaRPr lang="en-US" sz="1100"/>
          </a:p>
        </p:txBody>
      </p:sp>
      <p:sp>
        <p:nvSpPr>
          <p:cNvPr id="17" name="AutoShape 17"/>
          <p:cNvSpPr/>
          <p:nvPr/>
        </p:nvSpPr>
        <p:spPr>
          <a:xfrm>
            <a:off x="762000" y="5969000"/>
            <a:ext cx="10668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1" i="0" u="none" strike="noStrike">
                <a:solidFill>
                  <a:srgbClr val="334155">
                    <a:alpha val="80000"/>
                  </a:srgbClr>
                </a:solidFill>
                <a:latin typeface="Noto Sans SC"/>
                <a:ea typeface="Noto Sans SC"/>
                <a:cs typeface="Noto Sans SC"/>
                <a:sym typeface="Noto Sans SC"/>
              </a:rPr>
              <a:t>Security is not only a function, but also the cornerstone of enterprise digital transformation - WebBuilder makes development more secure and reliable.</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4155"/>
                </a:solidFill>
                <a:latin typeface="Noto Sans SC"/>
                <a:ea typeface="Noto Sans SC"/>
                <a:cs typeface="Noto Sans SC"/>
                <a:sym typeface="Noto Sans SC"/>
              </a:rPr>
              <a:t>01 Company Introduction</a:t>
            </a:r>
            <a:endParaRPr lang="en-US" sz="1100"/>
          </a:p>
        </p:txBody>
      </p:sp>
      <p:sp>
        <p:nvSpPr>
          <p:cNvPr id="4" name="AutoShape 4"/>
          <p:cNvSpPr/>
          <p:nvPr/>
        </p:nvSpPr>
        <p:spPr>
          <a:xfrm>
            <a:off x="762000" y="2032000"/>
            <a:ext cx="10668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08333"/>
              </a:lnSpc>
              <a:defRPr/>
            </a:pPr>
            <a:r>
              <a:rPr lang="en-US" sz="1800" b="1" i="0" u="none" strike="noStrike">
                <a:solidFill>
                  <a:srgbClr val="1E293B"/>
                </a:solidFill>
                <a:latin typeface="Noto Sans SC"/>
                <a:ea typeface="Noto Sans SC"/>
                <a:cs typeface="Noto Sans SC"/>
                <a:sym typeface="Noto Sans SC"/>
              </a:rPr>
              <a:t>An Outstanding Provider of Enterprise Application System Development Solutions</a:t>
            </a:r>
            <a:endParaRPr lang="en-US" sz="1100"/>
          </a:p>
        </p:txBody>
      </p:sp>
      <p:sp>
        <p:nvSpPr>
          <p:cNvPr id="5" name="AutoShape 5"/>
          <p:cNvSpPr/>
          <p:nvPr/>
        </p:nvSpPr>
        <p:spPr>
          <a:xfrm>
            <a:off x="762000" y="3556000"/>
            <a:ext cx="3378200" cy="20320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3810000"/>
            <a:ext cx="406400" cy="406400"/>
          </a:xfrm>
          <a:prstGeom prst="rect">
            <a:avLst/>
          </a:prstGeom>
        </p:spPr>
      </p:pic>
      <p:sp>
        <p:nvSpPr>
          <p:cNvPr id="7" name="AutoShape 7"/>
          <p:cNvSpPr/>
          <p:nvPr/>
        </p:nvSpPr>
        <p:spPr>
          <a:xfrm>
            <a:off x="1524000" y="3835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Technology-Driven Innovation</a:t>
            </a:r>
            <a:endParaRPr lang="en-US" sz="1100"/>
          </a:p>
        </p:txBody>
      </p:sp>
      <p:sp>
        <p:nvSpPr>
          <p:cNvPr id="8" name="AutoShape 8"/>
          <p:cNvSpPr/>
          <p:nvPr/>
        </p:nvSpPr>
        <p:spPr>
          <a:xfrm>
            <a:off x="1016000" y="4445000"/>
            <a:ext cx="28702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Committed to independent research and development, breaking through technological bottlenecks, and empowering digital transformation with cutting-edge technology.</a:t>
            </a:r>
            <a:endParaRPr lang="en-US" sz="1100"/>
          </a:p>
        </p:txBody>
      </p:sp>
      <p:sp>
        <p:nvSpPr>
          <p:cNvPr id="9" name="AutoShape 9"/>
          <p:cNvSpPr/>
          <p:nvPr/>
        </p:nvSpPr>
        <p:spPr>
          <a:xfrm>
            <a:off x="4394200" y="3556000"/>
            <a:ext cx="3378200" cy="20320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48200" y="3810000"/>
            <a:ext cx="406400" cy="406400"/>
          </a:xfrm>
          <a:prstGeom prst="rect">
            <a:avLst/>
          </a:prstGeom>
        </p:spPr>
      </p:pic>
      <p:sp>
        <p:nvSpPr>
          <p:cNvPr id="11" name="AutoShape 11"/>
          <p:cNvSpPr/>
          <p:nvPr/>
        </p:nvSpPr>
        <p:spPr>
          <a:xfrm>
            <a:off x="5156200" y="3835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Full-Stack Solutions</a:t>
            </a:r>
            <a:endParaRPr lang="en-US" sz="1100"/>
          </a:p>
        </p:txBody>
      </p:sp>
      <p:sp>
        <p:nvSpPr>
          <p:cNvPr id="12" name="AutoShape 12"/>
          <p:cNvSpPr/>
          <p:nvPr/>
        </p:nvSpPr>
        <p:spPr>
          <a:xfrm>
            <a:off x="4648200" y="4445000"/>
            <a:ext cx="28702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Covering demand analysis, design, development, testing, and operation and maintenance, providing a one-stop digital transformation service.</a:t>
            </a:r>
            <a:endParaRPr lang="en-US" sz="1100"/>
          </a:p>
        </p:txBody>
      </p:sp>
      <p:sp>
        <p:nvSpPr>
          <p:cNvPr id="13" name="AutoShape 13"/>
          <p:cNvSpPr/>
          <p:nvPr/>
        </p:nvSpPr>
        <p:spPr>
          <a:xfrm>
            <a:off x="8026400" y="3556000"/>
            <a:ext cx="3378200" cy="20320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80400" y="3810000"/>
            <a:ext cx="406400" cy="406400"/>
          </a:xfrm>
          <a:prstGeom prst="rect">
            <a:avLst/>
          </a:prstGeom>
        </p:spPr>
      </p:pic>
      <p:sp>
        <p:nvSpPr>
          <p:cNvPr id="15" name="AutoShape 15"/>
          <p:cNvSpPr/>
          <p:nvPr/>
        </p:nvSpPr>
        <p:spPr>
          <a:xfrm>
            <a:off x="8788400" y="3835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Value Delivery Commitment</a:t>
            </a:r>
            <a:endParaRPr lang="en-US" sz="1100"/>
          </a:p>
        </p:txBody>
      </p:sp>
      <p:sp>
        <p:nvSpPr>
          <p:cNvPr id="16" name="AutoShape 16"/>
          <p:cNvSpPr/>
          <p:nvPr/>
        </p:nvSpPr>
        <p:spPr>
          <a:xfrm>
            <a:off x="8280400" y="4445000"/>
            <a:ext cx="28702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Customer-centric, providing high-quality services and solutions to help customers achieve sustainable growth and success.</a:t>
            </a:r>
            <a:endParaRPr lang="en-US" sz="1100"/>
          </a:p>
        </p:txBody>
      </p:sp>
      <p:sp>
        <p:nvSpPr>
          <p:cNvPr id="17" name="AutoShape 17"/>
          <p:cNvSpPr/>
          <p:nvPr/>
        </p:nvSpPr>
        <p:spPr>
          <a:xfrm>
            <a:off x="762000" y="5842000"/>
            <a:ext cx="10668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1" u="none" strike="noStrike">
                <a:solidFill>
                  <a:srgbClr val="334155">
                    <a:alpha val="80000"/>
                  </a:srgbClr>
                </a:solidFill>
                <a:latin typeface="Noto Sans SC"/>
                <a:ea typeface="Noto Sans SC"/>
                <a:cs typeface="Noto Sans SC"/>
                <a:sym typeface="Noto Sans SC"/>
              </a:rPr>
              <a:t>"Committed to technological innovation, empowering the future of enterprises, and building a trustworthy digital partner."</a:t>
            </a:r>
            <a:endParaRPr lang="en-US" sz="11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400" b="1" i="0" u="none" strike="noStrike">
                <a:solidFill>
                  <a:srgbClr val="334155"/>
                </a:solidFill>
                <a:latin typeface="Noto Sans SC"/>
                <a:ea typeface="Noto Sans SC"/>
                <a:cs typeface="Noto Sans SC"/>
                <a:sym typeface="Noto Sans SC"/>
              </a:rPr>
              <a:t>Security and Permission Issue Comparison</a:t>
            </a:r>
            <a:endParaRPr lang="en-US" sz="1100"/>
          </a:p>
        </p:txBody>
      </p:sp>
      <p:sp>
        <p:nvSpPr>
          <p:cNvPr id="4" name="AutoShape 4"/>
          <p:cNvSpPr/>
          <p:nvPr/>
        </p:nvSpPr>
        <p:spPr>
          <a:xfrm>
            <a:off x="762000" y="2032000"/>
            <a:ext cx="3429000" cy="3683000"/>
          </a:xfrm>
          <a:prstGeom prst="roundRect">
            <a:avLst>
              <a:gd name="adj" fmla="val 0"/>
            </a:avLst>
          </a:prstGeom>
          <a:solidFill>
            <a:srgbClr val="FFFFFF">
              <a:alpha val="80000"/>
            </a:srgbClr>
          </a:solidFill>
          <a:ln w="25400" cap="flat" cmpd="sng">
            <a:solidFill>
              <a:srgbClr val="22C55E">
                <a:alpha val="100000"/>
              </a:srgbClr>
            </a:solid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762000" y="2032000"/>
            <a:ext cx="3429000" cy="762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6" name="AutoShape 6"/>
          <p:cNvSpPr/>
          <p:nvPr/>
        </p:nvSpPr>
        <p:spPr>
          <a:xfrm>
            <a:off x="952500" y="2349500"/>
            <a:ext cx="3175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C55E"/>
                </a:solidFill>
                <a:latin typeface="Noto Sans SC"/>
                <a:ea typeface="Noto Sans SC"/>
                <a:cs typeface="Noto Sans SC"/>
                <a:sym typeface="Noto Sans SC"/>
              </a:rPr>
              <a:t>WebBuilder</a:t>
            </a:r>
            <a:endParaRPr lang="en-US" sz="1100"/>
          </a:p>
        </p:txBody>
      </p:sp>
      <p:sp>
        <p:nvSpPr>
          <p:cNvPr id="7" name="AutoShape 7"/>
          <p:cNvSpPr/>
          <p:nvPr/>
        </p:nvSpPr>
        <p:spPr>
          <a:xfrm>
            <a:off x="952500" y="2857500"/>
            <a:ext cx="3175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16A34A"/>
                </a:solidFill>
                <a:latin typeface="Noto Sans SC"/>
                <a:ea typeface="Noto Sans SC"/>
                <a:cs typeface="Noto Sans SC"/>
                <a:sym typeface="Noto Sans SC"/>
              </a:rPr>
              <a:t>✅ Built-in complete enterprise-level security system</a:t>
            </a:r>
            <a:endParaRPr lang="en-US" sz="1100"/>
          </a:p>
        </p:txBody>
      </p:sp>
      <p:cxnSp>
        <p:nvCxnSpPr>
          <p:cNvPr id="8" name="Connector 8"/>
          <p:cNvCxnSpPr/>
          <p:nvPr/>
        </p:nvCxnSpPr>
        <p:spPr>
          <a:xfrm rot="-14323">
            <a:off x="952513" y="3549650"/>
            <a:ext cx="3048026" cy="12700"/>
          </a:xfrm>
          <a:prstGeom prst="straightConnector1">
            <a:avLst/>
          </a:prstGeom>
          <a:solidFill>
            <a:srgbClr val="DEE0E3">
              <a:alpha val="100000"/>
            </a:srgbClr>
          </a:solidFill>
          <a:ln w="12700" cap="flat" cmpd="sng">
            <a:solidFill>
              <a:srgbClr val="22C55E">
                <a:alpha val="30000"/>
              </a:srgbClr>
            </a:solidFill>
            <a:prstDash val="solid"/>
            <a:round/>
            <a:headEnd type="none" w="med" len="med"/>
            <a:tailEnd type="none" w="med" len="med"/>
          </a:ln>
        </p:spPr>
      </p:cxnSp>
      <p:sp>
        <p:nvSpPr>
          <p:cNvPr id="9" name="AutoShape 9"/>
          <p:cNvSpPr/>
          <p:nvPr/>
        </p:nvSpPr>
        <p:spPr>
          <a:xfrm>
            <a:off x="952500" y="3683000"/>
            <a:ext cx="3048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As an enterprise-level platform, it has a comprehensive security permission management system built-in, supporting fine-grained user roles and permission control to ensure data security.</a:t>
            </a:r>
            <a:endParaRPr lang="en-US" sz="1100"/>
          </a:p>
        </p:txBody>
      </p:sp>
      <p:sp>
        <p:nvSpPr>
          <p:cNvPr id="10" name="AutoShape 10"/>
          <p:cNvSpPr/>
          <p:nvPr/>
        </p:nvSpPr>
        <p:spPr>
          <a:xfrm>
            <a:off x="4381500" y="2032000"/>
            <a:ext cx="3429000" cy="3683000"/>
          </a:xfrm>
          <a:prstGeom prst="roundRect">
            <a:avLst>
              <a:gd name="adj" fmla="val 0"/>
            </a:avLst>
          </a:prstGeom>
          <a:solidFill>
            <a:srgbClr val="FFFFFF">
              <a:alpha val="80000"/>
            </a:srgbClr>
          </a:solidFill>
          <a:ln w="12700" cap="flat" cmpd="sng">
            <a:solidFill>
              <a:srgbClr val="CBD5E1">
                <a:alpha val="100000"/>
              </a:srgbClr>
            </a:solidFill>
            <a:prstDash val="solid"/>
            <a:round/>
          </a:ln>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r:embed="rId4"/>
          <a:srcRect/>
          <a:stretch>
            <a:fillRect/>
          </a:stretch>
        </p:blipFill>
        <p:spPr>
          <a:xfrm>
            <a:off x="4572000" y="2286000"/>
            <a:ext cx="711200" cy="711200"/>
          </a:xfrm>
          <a:prstGeom prst="rect">
            <a:avLst/>
          </a:prstGeom>
          <a:noFill/>
          <a:ln w="25400" cap="flat" cmpd="sng">
            <a:noFill/>
            <a:prstDash val="solid"/>
            <a:round/>
          </a:ln>
        </p:spPr>
      </p:pic>
      <p:sp>
        <p:nvSpPr>
          <p:cNvPr id="12" name="AutoShape 12"/>
          <p:cNvSpPr/>
          <p:nvPr/>
        </p:nvSpPr>
        <p:spPr>
          <a:xfrm>
            <a:off x="5397500" y="2387600"/>
            <a:ext cx="2413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334155"/>
                </a:solidFill>
                <a:latin typeface="Noto Sans SC"/>
                <a:ea typeface="Noto Sans SC"/>
                <a:cs typeface="Noto Sans SC"/>
                <a:sym typeface="Noto Sans SC"/>
              </a:rPr>
              <a:t>WorkBuddy</a:t>
            </a:r>
            <a:endParaRPr lang="en-US" sz="1100"/>
          </a:p>
        </p:txBody>
      </p:sp>
      <p:sp>
        <p:nvSpPr>
          <p:cNvPr id="13" name="AutoShape 13"/>
          <p:cNvSpPr/>
          <p:nvPr/>
        </p:nvSpPr>
        <p:spPr>
          <a:xfrm>
            <a:off x="4572000" y="3111500"/>
            <a:ext cx="3175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EA580C"/>
                </a:solidFill>
                <a:latin typeface="Noto Sans SC"/>
                <a:ea typeface="Noto Sans SC"/>
                <a:cs typeface="Noto Sans SC"/>
                <a:sym typeface="Noto Sans SC"/>
              </a:rPr>
              <a:t>⚠️ Relies on third-party integration</a:t>
            </a:r>
            <a:endParaRPr lang="en-US" sz="1100"/>
          </a:p>
        </p:txBody>
      </p:sp>
      <p:cxnSp>
        <p:nvCxnSpPr>
          <p:cNvPr id="14" name="Connector 14"/>
          <p:cNvCxnSpPr/>
          <p:nvPr/>
        </p:nvCxnSpPr>
        <p:spPr>
          <a:xfrm rot="-14323">
            <a:off x="4572013" y="3803650"/>
            <a:ext cx="3048026" cy="12700"/>
          </a:xfrm>
          <a:prstGeom prst="straightConnector1">
            <a:avLst/>
          </a:prstGeom>
          <a:solidFill>
            <a:srgbClr val="DEE0E3">
              <a:alpha val="100000"/>
            </a:srgbClr>
          </a:solidFill>
          <a:ln w="12700" cap="flat" cmpd="sng">
            <a:solidFill>
              <a:srgbClr val="CBD5E1">
                <a:alpha val="100000"/>
              </a:srgbClr>
            </a:solidFill>
            <a:prstDash val="solid"/>
            <a:round/>
            <a:headEnd type="none" w="med" len="med"/>
            <a:tailEnd type="none" w="med" len="med"/>
          </a:ln>
        </p:spPr>
      </p:cxnSp>
      <p:sp>
        <p:nvSpPr>
          <p:cNvPr id="15" name="AutoShape 15"/>
          <p:cNvSpPr/>
          <p:nvPr/>
        </p:nvSpPr>
        <p:spPr>
          <a:xfrm>
            <a:off x="4572000" y="3937000"/>
            <a:ext cx="3048000" cy="1651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Its own security permission functions are weak, and it usually needs to rely on integration with other office software (such as Tencent Docs, WeChat Work) to achieve permission management.</a:t>
            </a:r>
            <a:endParaRPr lang="en-US" sz="1100"/>
          </a:p>
        </p:txBody>
      </p:sp>
      <p:sp>
        <p:nvSpPr>
          <p:cNvPr id="16" name="AutoShape 16"/>
          <p:cNvSpPr/>
          <p:nvPr/>
        </p:nvSpPr>
        <p:spPr>
          <a:xfrm>
            <a:off x="8001000" y="2032000"/>
            <a:ext cx="3429000" cy="3683000"/>
          </a:xfrm>
          <a:prstGeom prst="roundRect">
            <a:avLst>
              <a:gd name="adj" fmla="val 0"/>
            </a:avLst>
          </a:prstGeom>
          <a:solidFill>
            <a:srgbClr val="FFFFFF">
              <a:alpha val="80000"/>
            </a:srgbClr>
          </a:solidFill>
          <a:ln w="12700" cap="flat" cmpd="sng">
            <a:solidFill>
              <a:srgbClr val="CBD5E1">
                <a:alpha val="100000"/>
              </a:srgbClr>
            </a:solidFill>
            <a:prstDash val="solid"/>
            <a:round/>
          </a:ln>
        </p:spPr>
        <p:txBody>
          <a:bodyPr vert="horz" wrap="square" lIns="63500" tIns="63500" rIns="63500" bIns="63500" rtlCol="0" anchor="ctr"/>
          <a:lstStyle/>
          <a:p>
            <a:pPr algn="ctr">
              <a:defRPr/>
            </a:pPr>
            <a:endParaRPr/>
          </a:p>
        </p:txBody>
      </p:sp>
      <p:pic>
        <p:nvPicPr>
          <p:cNvPr id="17" name="Picture 17"/>
          <p:cNvPicPr>
            <a:picLocks noChangeAspect="1"/>
          </p:cNvPicPr>
          <p:nvPr/>
        </p:nvPicPr>
        <p:blipFill>
          <a:blip r:embed="rId5"/>
          <a:srcRect/>
          <a:stretch>
            <a:fillRect/>
          </a:stretch>
        </p:blipFill>
        <p:spPr>
          <a:xfrm>
            <a:off x="8191500" y="2286000"/>
            <a:ext cx="711200" cy="711200"/>
          </a:xfrm>
          <a:prstGeom prst="rect">
            <a:avLst/>
          </a:prstGeom>
          <a:noFill/>
          <a:ln w="25400" cap="flat" cmpd="sng">
            <a:noFill/>
            <a:prstDash val="solid"/>
            <a:round/>
          </a:ln>
        </p:spPr>
      </p:pic>
      <p:sp>
        <p:nvSpPr>
          <p:cNvPr id="18" name="AutoShape 18"/>
          <p:cNvSpPr/>
          <p:nvPr/>
        </p:nvSpPr>
        <p:spPr>
          <a:xfrm>
            <a:off x="9017000" y="2387600"/>
            <a:ext cx="2413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334155"/>
                </a:solidFill>
                <a:latin typeface="Noto Sans SC"/>
                <a:ea typeface="Noto Sans SC"/>
                <a:cs typeface="Noto Sans SC"/>
                <a:sym typeface="Noto Sans SC"/>
              </a:rPr>
              <a:t>bolt AI</a:t>
            </a:r>
            <a:endParaRPr lang="en-US" sz="1100"/>
          </a:p>
        </p:txBody>
      </p:sp>
      <p:sp>
        <p:nvSpPr>
          <p:cNvPr id="19" name="AutoShape 19"/>
          <p:cNvSpPr/>
          <p:nvPr/>
        </p:nvSpPr>
        <p:spPr>
          <a:xfrm>
            <a:off x="8191500" y="3111500"/>
            <a:ext cx="3175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EA580C"/>
                </a:solidFill>
                <a:latin typeface="Noto Sans SC"/>
                <a:ea typeface="Noto Sans SC"/>
                <a:cs typeface="Noto Sans SC"/>
                <a:sym typeface="Noto Sans SC"/>
              </a:rPr>
              <a:t>⚠️ Relies on basic environment control</a:t>
            </a:r>
            <a:endParaRPr lang="en-US" sz="1100"/>
          </a:p>
        </p:txBody>
      </p:sp>
      <p:cxnSp>
        <p:nvCxnSpPr>
          <p:cNvPr id="20" name="Connector 20"/>
          <p:cNvCxnSpPr/>
          <p:nvPr/>
        </p:nvCxnSpPr>
        <p:spPr>
          <a:xfrm rot="-14323">
            <a:off x="8191513" y="3803650"/>
            <a:ext cx="3048026" cy="12700"/>
          </a:xfrm>
          <a:prstGeom prst="straightConnector1">
            <a:avLst/>
          </a:prstGeom>
          <a:solidFill>
            <a:srgbClr val="DEE0E3">
              <a:alpha val="100000"/>
            </a:srgbClr>
          </a:solidFill>
          <a:ln w="12700" cap="flat" cmpd="sng">
            <a:solidFill>
              <a:srgbClr val="CBD5E1">
                <a:alpha val="100000"/>
              </a:srgbClr>
            </a:solidFill>
            <a:prstDash val="solid"/>
            <a:round/>
            <a:headEnd type="none" w="med" len="med"/>
            <a:tailEnd type="none" w="med" len="med"/>
          </a:ln>
        </p:spPr>
      </p:cxnSp>
      <p:sp>
        <p:nvSpPr>
          <p:cNvPr id="21" name="AutoShape 21"/>
          <p:cNvSpPr/>
          <p:nvPr/>
        </p:nvSpPr>
        <p:spPr>
          <a:xfrm>
            <a:off x="8191500" y="3937000"/>
            <a:ext cx="3048000" cy="1651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It only provides basic project access permission control, lacking complex permission management functions required for enterprise-level applications, such as data isolation and operation auditing.</a:t>
            </a:r>
            <a:endParaRPr lang="en-US" sz="1100"/>
          </a:p>
        </p:txBody>
      </p:sp>
      <p:sp>
        <p:nvSpPr>
          <p:cNvPr id="22" name="AutoShape 22"/>
          <p:cNvSpPr/>
          <p:nvPr/>
        </p:nvSpPr>
        <p:spPr>
          <a:xfrm>
            <a:off x="762000" y="5969000"/>
            <a:ext cx="10668000" cy="508000"/>
          </a:xfrm>
          <a:prstGeom prst="roundRect">
            <a:avLst>
              <a:gd name="adj" fmla="val 0"/>
            </a:avLst>
          </a:prstGeom>
          <a:solidFill>
            <a:srgbClr val="22C55E">
              <a:alpha val="10000"/>
            </a:srgbClr>
          </a:solidFill>
          <a:ln w="25400" cap="flat" cmpd="sng">
            <a:noFill/>
            <a:prstDash val="solid"/>
            <a:round/>
          </a:ln>
        </p:spPr>
        <p:txBody>
          <a:bodyPr vert="horz" wrap="square" lIns="63500" tIns="63500" rIns="63500" bIns="63500" rtlCol="0" anchor="ctr"/>
          <a:lstStyle/>
          <a:p>
            <a:pPr algn="ctr">
              <a:defRPr/>
            </a:pPr>
            <a:endParaRPr/>
          </a:p>
        </p:txBody>
      </p:sp>
      <p:sp>
        <p:nvSpPr>
          <p:cNvPr id="23" name="AutoShape 23"/>
          <p:cNvSpPr/>
          <p:nvPr/>
        </p:nvSpPr>
        <p:spPr>
          <a:xfrm>
            <a:off x="889000" y="6070600"/>
            <a:ext cx="10414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1200" b="1" i="0" u="none" strike="noStrike">
                <a:solidFill>
                  <a:srgbClr val="15803D"/>
                </a:solidFill>
                <a:latin typeface="Noto Sans SC"/>
                <a:ea typeface="Noto Sans SC"/>
                <a:cs typeface="Noto Sans SC"/>
                <a:sym typeface="Noto Sans SC"/>
              </a:rPr>
              <a:t>Conclusion: WebBuilder has the most significant advantage in the security permission dimension, and is the best choice for building secure enterprise-level applications.</a:t>
            </a:r>
            <a:endParaRPr lang="en-US" sz="11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334155"/>
                </a:solidFill>
                <a:latin typeface="Noto Sans SC"/>
                <a:ea typeface="Noto Sans SC"/>
                <a:cs typeface="Noto Sans SC"/>
                <a:sym typeface="Noto Sans SC"/>
              </a:rPr>
              <a:t>Comparison Dimension 4: Resource Management and Release</a:t>
            </a:r>
            <a:endParaRPr lang="en-US" sz="1100"/>
          </a:p>
        </p:txBody>
      </p:sp>
      <p:sp>
        <p:nvSpPr>
          <p:cNvPr id="4" name="AutoShape 4"/>
          <p:cNvSpPr/>
          <p:nvPr/>
        </p:nvSpPr>
        <p:spPr>
          <a:xfrm>
            <a:off x="762000" y="1905000"/>
            <a:ext cx="10668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0" i="0" u="none" strike="noStrike">
                <a:solidFill>
                  <a:srgbClr val="475569"/>
                </a:solidFill>
                <a:latin typeface="Noto Sans SC"/>
                <a:ea typeface="Noto Sans SC"/>
                <a:cs typeface="Noto Sans SC"/>
                <a:sym typeface="Noto Sans SC"/>
              </a:rPr>
              <a:t>Underlying resource management is the key to ensuring the stable operation of applications. In traditional development modes, developers spend a lot of energy on server resource configuration, memory allocation and release and other underlying details, while WebBuilder has realized full-link intelligent automatic management, liberating developers from complex resource management.</a:t>
            </a:r>
            <a:endParaRPr lang="en-US" sz="1100"/>
          </a:p>
        </p:txBody>
      </p:sp>
      <p:sp>
        <p:nvSpPr>
          <p:cNvPr id="5" name="AutoShape 5"/>
          <p:cNvSpPr/>
          <p:nvPr/>
        </p:nvSpPr>
        <p:spPr>
          <a:xfrm>
            <a:off x="762000" y="3556000"/>
            <a:ext cx="3378200" cy="22860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3810000"/>
            <a:ext cx="406400" cy="406400"/>
          </a:xfrm>
          <a:prstGeom prst="rect">
            <a:avLst/>
          </a:prstGeom>
        </p:spPr>
      </p:pic>
      <p:sp>
        <p:nvSpPr>
          <p:cNvPr id="7" name="AutoShape 7"/>
          <p:cNvSpPr/>
          <p:nvPr/>
        </p:nvSpPr>
        <p:spPr>
          <a:xfrm>
            <a:off x="1524000" y="3835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One-Stop Development Environment</a:t>
            </a:r>
            <a:endParaRPr lang="en-US" sz="1100"/>
          </a:p>
        </p:txBody>
      </p:sp>
      <p:sp>
        <p:nvSpPr>
          <p:cNvPr id="8" name="AutoShape 8"/>
          <p:cNvSpPr/>
          <p:nvPr/>
        </p:nvSpPr>
        <p:spPr>
          <a:xfrm>
            <a:off x="1016000" y="4445000"/>
            <a:ext cx="28702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334155">
                    <a:alpha val="80000"/>
                  </a:srgbClr>
                </a:solidFill>
                <a:latin typeface="Noto Sans SC"/>
                <a:ea typeface="Noto Sans SC"/>
                <a:cs typeface="Noto Sans SC"/>
                <a:sym typeface="Noto Sans SC"/>
              </a:rPr>
              <a:t>Integrated development, testing and runtime environment, no need to configure complex server environments, one-click deployment, reducing the difficulty of operation and maintenance.</a:t>
            </a:r>
            <a:endParaRPr lang="en-US" sz="1100"/>
          </a:p>
        </p:txBody>
      </p:sp>
      <p:sp>
        <p:nvSpPr>
          <p:cNvPr id="9" name="AutoShape 9"/>
          <p:cNvSpPr/>
          <p:nvPr/>
        </p:nvSpPr>
        <p:spPr>
          <a:xfrm>
            <a:off x="4394200" y="3556000"/>
            <a:ext cx="3378200" cy="22860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48200" y="3810000"/>
            <a:ext cx="406400" cy="406400"/>
          </a:xfrm>
          <a:prstGeom prst="rect">
            <a:avLst/>
          </a:prstGeom>
        </p:spPr>
      </p:pic>
      <p:sp>
        <p:nvSpPr>
          <p:cNvPr id="11" name="AutoShape 11"/>
          <p:cNvSpPr/>
          <p:nvPr/>
        </p:nvSpPr>
        <p:spPr>
          <a:xfrm>
            <a:off x="5156200" y="3835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Intelligent Resource Scheduling</a:t>
            </a:r>
            <a:endParaRPr lang="en-US" sz="1100"/>
          </a:p>
        </p:txBody>
      </p:sp>
      <p:sp>
        <p:nvSpPr>
          <p:cNvPr id="12" name="AutoShape 12"/>
          <p:cNvSpPr/>
          <p:nvPr/>
        </p:nvSpPr>
        <p:spPr>
          <a:xfrm>
            <a:off x="4648200" y="4445000"/>
            <a:ext cx="28702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334155">
                    <a:alpha val="80000"/>
                  </a:srgbClr>
                </a:solidFill>
                <a:latin typeface="Noto Sans SC"/>
                <a:ea typeface="Noto Sans SC"/>
                <a:cs typeface="Noto Sans SC"/>
                <a:sym typeface="Noto Sans SC"/>
              </a:rPr>
              <a:t>Automatically manage the allocation and release of server resources according to the load, ensuring the stability and high-efficiency operation of the application, and improving resource utilization.</a:t>
            </a:r>
            <a:endParaRPr lang="en-US" sz="1100"/>
          </a:p>
        </p:txBody>
      </p:sp>
      <p:sp>
        <p:nvSpPr>
          <p:cNvPr id="13" name="AutoShape 13"/>
          <p:cNvSpPr/>
          <p:nvPr/>
        </p:nvSpPr>
        <p:spPr>
          <a:xfrm>
            <a:off x="8026400" y="3556000"/>
            <a:ext cx="3378200" cy="22860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80400" y="3810000"/>
            <a:ext cx="406400" cy="406400"/>
          </a:xfrm>
          <a:prstGeom prst="rect">
            <a:avLst/>
          </a:prstGeom>
        </p:spPr>
      </p:pic>
      <p:sp>
        <p:nvSpPr>
          <p:cNvPr id="15" name="AutoShape 15"/>
          <p:cNvSpPr/>
          <p:nvPr/>
        </p:nvSpPr>
        <p:spPr>
          <a:xfrm>
            <a:off x="8788400" y="3835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Ultimate Stability Guarantee</a:t>
            </a:r>
            <a:endParaRPr lang="en-US" sz="1100"/>
          </a:p>
        </p:txBody>
      </p:sp>
      <p:sp>
        <p:nvSpPr>
          <p:cNvPr id="16" name="AutoShape 16"/>
          <p:cNvSpPr/>
          <p:nvPr/>
        </p:nvSpPr>
        <p:spPr>
          <a:xfrm>
            <a:off x="8280400" y="4445000"/>
            <a:ext cx="28702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334155">
                    <a:alpha val="80000"/>
                  </a:srgbClr>
                </a:solidFill>
                <a:latin typeface="Noto Sans SC"/>
                <a:ea typeface="Noto Sans SC"/>
                <a:cs typeface="Noto Sans SC"/>
                <a:sym typeface="Noto Sans SC"/>
              </a:rPr>
              <a:t>The automated resource management mechanism can effectively avoid memory leaks and resource waste under high concurrency, ensuring the stable operation of the application for a long time.</a:t>
            </a:r>
            <a:endParaRPr lang="en-US" sz="11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600" b="1" i="0" u="none" strike="noStrike">
                <a:solidFill>
                  <a:srgbClr val="334155"/>
                </a:solidFill>
                <a:latin typeface="Noto Sans SC"/>
                <a:ea typeface="Noto Sans SC"/>
                <a:cs typeface="Noto Sans SC"/>
                <a:sym typeface="Noto Sans SC"/>
              </a:rPr>
              <a:t>Resource Management and Release Comparison</a:t>
            </a:r>
            <a:endParaRPr lang="en-US" sz="1100"/>
          </a:p>
        </p:txBody>
      </p:sp>
      <p:sp>
        <p:nvSpPr>
          <p:cNvPr id="4" name="AutoShape 4"/>
          <p:cNvSpPr/>
          <p:nvPr/>
        </p:nvSpPr>
        <p:spPr>
          <a:xfrm>
            <a:off x="762000" y="1778000"/>
            <a:ext cx="3429000" cy="4064000"/>
          </a:xfrm>
          <a:prstGeom prst="roundRect">
            <a:avLst>
              <a:gd name="adj" fmla="val 0"/>
            </a:avLst>
          </a:prstGeom>
          <a:solidFill>
            <a:srgbClr val="FFFFFF">
              <a:alpha val="80000"/>
            </a:srgbClr>
          </a:solidFill>
          <a:ln w="25400" cap="flat" cmpd="sng">
            <a:solidFill>
              <a:srgbClr val="22C55E">
                <a:alpha val="100000"/>
              </a:srgbClr>
            </a:solid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1016000" y="2095500"/>
            <a:ext cx="2921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C55E"/>
                </a:solidFill>
                <a:latin typeface="Noto Sans SC"/>
                <a:ea typeface="Noto Sans SC"/>
                <a:cs typeface="Noto Sans SC"/>
                <a:sym typeface="Noto Sans SC"/>
              </a:rPr>
              <a:t>WebBuilder</a:t>
            </a:r>
            <a:endParaRPr lang="en-US" sz="1100"/>
          </a:p>
        </p:txBody>
      </p:sp>
      <p:sp>
        <p:nvSpPr>
          <p:cNvPr id="6" name="AutoShape 6"/>
          <p:cNvSpPr/>
          <p:nvPr/>
        </p:nvSpPr>
        <p:spPr>
          <a:xfrm>
            <a:off x="1016000" y="2794000"/>
            <a:ext cx="1524000" cy="508000"/>
          </a:xfrm>
          <a:prstGeom prst="roundRect">
            <a:avLst>
              <a:gd name="adj" fmla="val 0"/>
            </a:avLst>
          </a:prstGeom>
          <a:solidFill>
            <a:srgbClr val="22C55E">
              <a:alpha val="100000"/>
            </a:srgbClr>
          </a:solidFill>
          <a:ln w="25400" cap="flat" cmpd="sng">
            <a:noFill/>
            <a:prstDash val="solid"/>
            <a:round/>
          </a:ln>
        </p:spPr>
        <p:txBody>
          <a:bodyPr vert="horz" wrap="square" lIns="0" tIns="0" rIns="0" bIns="0" rtlCol="0" anchor="ctr" anchorCtr="0"/>
          <a:lstStyle/>
          <a:p>
            <a:pPr algn="ctr">
              <a:defRPr/>
            </a:pPr>
            <a:endParaRPr/>
          </a:p>
        </p:txBody>
      </p:sp>
      <p:sp>
        <p:nvSpPr>
          <p:cNvPr id="7" name="AutoShape 7"/>
          <p:cNvSpPr/>
          <p:nvPr/>
        </p:nvSpPr>
        <p:spPr>
          <a:xfrm>
            <a:off x="1016000" y="2794000"/>
            <a:ext cx="1524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0" i="0" u="none" strike="noStrike" dirty="0">
                <a:solidFill>
                  <a:srgbClr val="FFFFFF"/>
                </a:solidFill>
                <a:latin typeface="Noto Sans SC"/>
                <a:ea typeface="Noto Sans SC"/>
                <a:cs typeface="Noto Sans SC"/>
                <a:sym typeface="Noto Sans SC"/>
              </a:rPr>
              <a:t>Automatic Management</a:t>
            </a:r>
            <a:endParaRPr lang="en-US" sz="1100" dirty="0"/>
          </a:p>
        </p:txBody>
      </p:sp>
      <p:sp>
        <p:nvSpPr>
          <p:cNvPr id="8" name="AutoShape 8"/>
          <p:cNvSpPr/>
          <p:nvPr/>
        </p:nvSpPr>
        <p:spPr>
          <a:xfrm>
            <a:off x="1016000" y="3429000"/>
            <a:ext cx="29210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WebBuilder's runtime environment automatically manages the allocation and release of server resources. Developers do not need to care about underlying resource management, avoiding memory leaks and resource waste.</a:t>
            </a:r>
            <a:endParaRPr lang="en-US" sz="1100"/>
          </a:p>
        </p:txBody>
      </p:sp>
      <p:sp>
        <p:nvSpPr>
          <p:cNvPr id="9" name="AutoShape 9"/>
          <p:cNvSpPr/>
          <p:nvPr/>
        </p:nvSpPr>
        <p:spPr>
          <a:xfrm>
            <a:off x="4381500" y="1778000"/>
            <a:ext cx="3429000" cy="4064000"/>
          </a:xfrm>
          <a:prstGeom prst="roundRect">
            <a:avLst>
              <a:gd name="adj" fmla="val 0"/>
            </a:avLst>
          </a:prstGeom>
          <a:solidFill>
            <a:srgbClr val="FFFFFF">
              <a:alpha val="80000"/>
            </a:srgbClr>
          </a:solidFill>
          <a:ln w="12700" cap="flat" cmpd="sng">
            <a:solidFill>
              <a:srgbClr val="CBD5E1">
                <a:alpha val="8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r:embed="rId4"/>
          <a:srcRect/>
          <a:stretch>
            <a:fillRect/>
          </a:stretch>
        </p:blipFill>
        <p:spPr>
          <a:xfrm>
            <a:off x="5588000" y="2032000"/>
            <a:ext cx="1016000" cy="1016000"/>
          </a:xfrm>
          <a:prstGeom prst="rect">
            <a:avLst/>
          </a:prstGeom>
          <a:noFill/>
          <a:ln w="25400" cap="flat" cmpd="sng">
            <a:noFill/>
            <a:prstDash val="solid"/>
            <a:round/>
          </a:ln>
        </p:spPr>
      </p:pic>
      <p:sp>
        <p:nvSpPr>
          <p:cNvPr id="11" name="AutoShape 11"/>
          <p:cNvSpPr/>
          <p:nvPr/>
        </p:nvSpPr>
        <p:spPr>
          <a:xfrm>
            <a:off x="4635500" y="3175000"/>
            <a:ext cx="2921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000" b="1" i="0" u="none" strike="noStrike">
                <a:solidFill>
                  <a:srgbClr val="334155"/>
                </a:solidFill>
                <a:latin typeface="Noto Sans SC"/>
                <a:ea typeface="Noto Sans SC"/>
                <a:cs typeface="Noto Sans SC"/>
                <a:sym typeface="Noto Sans SC"/>
              </a:rPr>
              <a:t>WorkBuddy</a:t>
            </a:r>
            <a:endParaRPr lang="en-US" sz="1100"/>
          </a:p>
        </p:txBody>
      </p:sp>
      <p:sp>
        <p:nvSpPr>
          <p:cNvPr id="12" name="AutoShape 12"/>
          <p:cNvSpPr/>
          <p:nvPr/>
        </p:nvSpPr>
        <p:spPr>
          <a:xfrm>
            <a:off x="4572000" y="3683000"/>
            <a:ext cx="1524000" cy="355600"/>
          </a:xfrm>
          <a:prstGeom prst="roundRect">
            <a:avLst>
              <a:gd name="adj" fmla="val 0"/>
            </a:avLst>
          </a:prstGeom>
          <a:solidFill>
            <a:srgbClr val="64748B">
              <a:alpha val="100000"/>
            </a:srgbClr>
          </a:solidFill>
          <a:ln w="25400" cap="flat" cmpd="sng">
            <a:noFill/>
            <a:prstDash val="solid"/>
            <a:round/>
          </a:ln>
        </p:spPr>
        <p:txBody>
          <a:bodyPr vert="horz" wrap="square" lIns="0" tIns="0" rIns="0" bIns="0" rtlCol="0" anchor="ctr" anchorCtr="0"/>
          <a:lstStyle/>
          <a:p>
            <a:pPr algn="ctr">
              <a:defRPr/>
            </a:pPr>
            <a:endParaRPr/>
          </a:p>
        </p:txBody>
      </p:sp>
      <p:sp>
        <p:nvSpPr>
          <p:cNvPr id="13" name="AutoShape 13"/>
          <p:cNvSpPr/>
          <p:nvPr/>
        </p:nvSpPr>
        <p:spPr>
          <a:xfrm>
            <a:off x="4572000" y="3683000"/>
            <a:ext cx="1524000" cy="3556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0" i="0" u="none" strike="noStrike">
                <a:solidFill>
                  <a:srgbClr val="FFFFFF"/>
                </a:solidFill>
                <a:latin typeface="Noto Sans SC"/>
                <a:ea typeface="Noto Sans SC"/>
                <a:cs typeface="Noto Sans SC"/>
                <a:sym typeface="Noto Sans SC"/>
              </a:rPr>
              <a:t>Partially Automatic</a:t>
            </a:r>
            <a:endParaRPr lang="en-US" sz="1100"/>
          </a:p>
        </p:txBody>
      </p:sp>
      <p:sp>
        <p:nvSpPr>
          <p:cNvPr id="14" name="AutoShape 14"/>
          <p:cNvSpPr/>
          <p:nvPr/>
        </p:nvSpPr>
        <p:spPr>
          <a:xfrm>
            <a:off x="4635500" y="4254500"/>
            <a:ext cx="2921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100" b="0" i="0" u="none" strike="noStrike">
                <a:solidFill>
                  <a:srgbClr val="475569"/>
                </a:solidFill>
                <a:latin typeface="Noto Sans SC"/>
                <a:ea typeface="Noto Sans SC"/>
                <a:cs typeface="Noto Sans SC"/>
                <a:sym typeface="Noto Sans SC"/>
              </a:rPr>
              <a:t>As a desktop application, its resource management mainly relies on the operating system, but when processing large-scale data or complex tasks, user manual intervention may be required to release resources.</a:t>
            </a:r>
            <a:endParaRPr lang="en-US" sz="1100"/>
          </a:p>
        </p:txBody>
      </p:sp>
      <p:sp>
        <p:nvSpPr>
          <p:cNvPr id="15" name="AutoShape 15"/>
          <p:cNvSpPr/>
          <p:nvPr/>
        </p:nvSpPr>
        <p:spPr>
          <a:xfrm>
            <a:off x="8001000" y="1778000"/>
            <a:ext cx="3429000" cy="4064000"/>
          </a:xfrm>
          <a:prstGeom prst="roundRect">
            <a:avLst>
              <a:gd name="adj" fmla="val 0"/>
            </a:avLst>
          </a:prstGeom>
          <a:solidFill>
            <a:srgbClr val="FFFFFF">
              <a:alpha val="80000"/>
            </a:srgbClr>
          </a:solidFill>
          <a:ln w="12700" cap="flat" cmpd="sng">
            <a:solidFill>
              <a:srgbClr val="CBD5E1">
                <a:alpha val="80000"/>
              </a:srgbClr>
            </a:solidFill>
            <a:prstDash val="solid"/>
            <a:round/>
          </a:ln>
        </p:spPr>
        <p:txBody>
          <a:bodyPr vert="horz" wrap="square" lIns="63500" tIns="63500" rIns="63500" bIns="63500" rtlCol="0" anchor="ctr"/>
          <a:lstStyle/>
          <a:p>
            <a:pPr algn="ctr">
              <a:defRPr/>
            </a:pPr>
            <a:endParaRPr/>
          </a:p>
        </p:txBody>
      </p:sp>
      <p:pic>
        <p:nvPicPr>
          <p:cNvPr id="16" name="Picture 16"/>
          <p:cNvPicPr>
            <a:picLocks noChangeAspect="1"/>
          </p:cNvPicPr>
          <p:nvPr/>
        </p:nvPicPr>
        <p:blipFill>
          <a:blip r:embed="rId5"/>
          <a:srcRect/>
          <a:stretch>
            <a:fillRect/>
          </a:stretch>
        </p:blipFill>
        <p:spPr>
          <a:xfrm>
            <a:off x="9207500" y="2032000"/>
            <a:ext cx="1016000" cy="1016000"/>
          </a:xfrm>
          <a:prstGeom prst="rect">
            <a:avLst/>
          </a:prstGeom>
          <a:noFill/>
          <a:ln w="25400" cap="flat" cmpd="sng">
            <a:noFill/>
            <a:prstDash val="solid"/>
            <a:round/>
          </a:ln>
        </p:spPr>
      </p:pic>
      <p:sp>
        <p:nvSpPr>
          <p:cNvPr id="17" name="AutoShape 17"/>
          <p:cNvSpPr/>
          <p:nvPr/>
        </p:nvSpPr>
        <p:spPr>
          <a:xfrm>
            <a:off x="8255000" y="3175000"/>
            <a:ext cx="2921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000" b="1" i="0" u="none" strike="noStrike">
                <a:solidFill>
                  <a:srgbClr val="334155"/>
                </a:solidFill>
                <a:latin typeface="Noto Sans SC"/>
                <a:ea typeface="Noto Sans SC"/>
                <a:cs typeface="Noto Sans SC"/>
                <a:sym typeface="Noto Sans SC"/>
              </a:rPr>
              <a:t>bolt AI</a:t>
            </a:r>
            <a:endParaRPr lang="en-US" sz="1100"/>
          </a:p>
        </p:txBody>
      </p:sp>
      <p:sp>
        <p:nvSpPr>
          <p:cNvPr id="18" name="AutoShape 18"/>
          <p:cNvSpPr/>
          <p:nvPr/>
        </p:nvSpPr>
        <p:spPr>
          <a:xfrm>
            <a:off x="8191500" y="3683000"/>
            <a:ext cx="1524000" cy="355600"/>
          </a:xfrm>
          <a:prstGeom prst="roundRect">
            <a:avLst>
              <a:gd name="adj" fmla="val 0"/>
            </a:avLst>
          </a:prstGeom>
          <a:solidFill>
            <a:srgbClr val="64748B">
              <a:alpha val="100000"/>
            </a:srgbClr>
          </a:solidFill>
          <a:ln w="25400" cap="flat" cmpd="sng">
            <a:noFill/>
            <a:prstDash val="solid"/>
            <a:round/>
          </a:ln>
        </p:spPr>
        <p:txBody>
          <a:bodyPr vert="horz" wrap="square" lIns="0" tIns="0" rIns="0" bIns="0" rtlCol="0" anchor="ctr" anchorCtr="0"/>
          <a:lstStyle/>
          <a:p>
            <a:pPr algn="ctr">
              <a:defRPr/>
            </a:pPr>
            <a:endParaRPr/>
          </a:p>
        </p:txBody>
      </p:sp>
      <p:sp>
        <p:nvSpPr>
          <p:cNvPr id="19" name="AutoShape 19"/>
          <p:cNvSpPr/>
          <p:nvPr/>
        </p:nvSpPr>
        <p:spPr>
          <a:xfrm>
            <a:off x="8191500" y="3683000"/>
            <a:ext cx="1524000" cy="3556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0" i="0" u="none" strike="noStrike">
                <a:solidFill>
                  <a:srgbClr val="FFFFFF"/>
                </a:solidFill>
                <a:latin typeface="Noto Sans SC"/>
                <a:ea typeface="Noto Sans SC"/>
                <a:cs typeface="Noto Sans SC"/>
                <a:sym typeface="Noto Sans SC"/>
              </a:rPr>
              <a:t>Manual Management</a:t>
            </a:r>
            <a:endParaRPr lang="en-US" sz="1100"/>
          </a:p>
        </p:txBody>
      </p:sp>
      <p:sp>
        <p:nvSpPr>
          <p:cNvPr id="20" name="AutoShape 20"/>
          <p:cNvSpPr/>
          <p:nvPr/>
        </p:nvSpPr>
        <p:spPr>
          <a:xfrm>
            <a:off x="8255000" y="4254500"/>
            <a:ext cx="2921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100" b="0" i="0" u="none" strike="noStrike">
                <a:solidFill>
                  <a:srgbClr val="475569"/>
                </a:solidFill>
                <a:latin typeface="Noto Sans SC"/>
                <a:ea typeface="Noto Sans SC"/>
                <a:cs typeface="Noto Sans SC"/>
                <a:sym typeface="Noto Sans SC"/>
              </a:rPr>
              <a:t>The generated applications usually need to be deployed to third-party servers, and resource management and release require developers to configure and maintain by themselves, increasing operational complexity.</a:t>
            </a:r>
            <a:endParaRPr lang="en-US" sz="11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200" b="1" i="0" u="none" strike="noStrike">
                <a:solidFill>
                  <a:srgbClr val="334155"/>
                </a:solidFill>
                <a:latin typeface="Noto Sans SC"/>
                <a:ea typeface="Noto Sans SC"/>
                <a:cs typeface="Noto Sans SC"/>
                <a:sym typeface="Noto Sans SC"/>
              </a:rPr>
              <a:t>Comparison Dimension 5: Quality and Maintainability of Generated Code</a:t>
            </a:r>
            <a:endParaRPr lang="en-US" sz="1100"/>
          </a:p>
        </p:txBody>
      </p:sp>
      <p:sp>
        <p:nvSpPr>
          <p:cNvPr id="4" name="AutoShape 4"/>
          <p:cNvSpPr/>
          <p:nvPr/>
        </p:nvSpPr>
        <p:spPr>
          <a:xfrm>
            <a:off x="762000" y="1778000"/>
            <a:ext cx="10668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08333"/>
              </a:lnSpc>
              <a:defRPr/>
            </a:pPr>
            <a:r>
              <a:rPr lang="en-US" sz="1400" b="0" i="0" u="none" strike="noStrike">
                <a:solidFill>
                  <a:srgbClr val="475569"/>
                </a:solidFill>
                <a:latin typeface="Noto Sans SC"/>
                <a:ea typeface="Noto Sans SC"/>
                <a:cs typeface="Noto Sans SC"/>
                <a:sym typeface="Noto Sans SC"/>
              </a:rPr>
              <a:t>Code quality directly affects the life cycle and maintenance cost of a project. WebBuilder perfectly inherits the advantages of the XWL architecture, generating clean, standardized and unified engineering code, fundamentally reducing the maintenance cost of later generations.</a:t>
            </a:r>
            <a:endParaRPr lang="en-US" sz="1100"/>
          </a:p>
        </p:txBody>
      </p:sp>
      <p:sp>
        <p:nvSpPr>
          <p:cNvPr id="5" name="AutoShape 5"/>
          <p:cNvSpPr/>
          <p:nvPr/>
        </p:nvSpPr>
        <p:spPr>
          <a:xfrm>
            <a:off x="762000" y="2921000"/>
            <a:ext cx="3378200" cy="2794000"/>
          </a:xfrm>
          <a:prstGeom prst="roundRect">
            <a:avLst>
              <a:gd name="adj" fmla="val 0"/>
            </a:avLst>
          </a:prstGeom>
          <a:solidFill>
            <a:srgbClr val="FFFFFF">
              <a:alpha val="5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6800" y="3225800"/>
            <a:ext cx="457200" cy="457200"/>
          </a:xfrm>
          <a:prstGeom prst="rect">
            <a:avLst/>
          </a:prstGeom>
        </p:spPr>
      </p:pic>
      <p:sp>
        <p:nvSpPr>
          <p:cNvPr id="7" name="AutoShape 7"/>
          <p:cNvSpPr/>
          <p:nvPr/>
        </p:nvSpPr>
        <p:spPr>
          <a:xfrm>
            <a:off x="1181100" y="3202709"/>
            <a:ext cx="27686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1" i="0" u="none" strike="noStrike" dirty="0">
                <a:solidFill>
                  <a:srgbClr val="22C55E"/>
                </a:solidFill>
                <a:latin typeface="Noto Sans SC"/>
                <a:ea typeface="Noto Sans SC"/>
                <a:cs typeface="Noto Sans SC"/>
                <a:sym typeface="Noto Sans SC"/>
              </a:rPr>
              <a:t>XWL Architecture Guarantee</a:t>
            </a:r>
            <a:endParaRPr lang="en-US" sz="1100" dirty="0"/>
          </a:p>
        </p:txBody>
      </p:sp>
      <p:sp>
        <p:nvSpPr>
          <p:cNvPr id="8" name="AutoShape 8"/>
          <p:cNvSpPr/>
          <p:nvPr/>
        </p:nvSpPr>
        <p:spPr>
          <a:xfrm>
            <a:off x="1066800" y="4064000"/>
            <a:ext cx="27686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200" b="0" i="0" u="none" strike="noStrike" dirty="0">
                <a:solidFill>
                  <a:srgbClr val="334155">
                    <a:alpha val="90196"/>
                  </a:srgbClr>
                </a:solidFill>
                <a:latin typeface="Noto Sans SC"/>
                <a:ea typeface="Noto Sans SC"/>
                <a:cs typeface="Noto Sans SC"/>
                <a:sym typeface="Noto Sans SC"/>
              </a:rPr>
              <a:t>Based on the standardized XWL structure, the generated code has a clear hierarchy and standardized style, which is convenient for manual modification and debugging by developers, and has strong engineering practicability.</a:t>
            </a:r>
            <a:endParaRPr lang="en-US" sz="1100" dirty="0"/>
          </a:p>
        </p:txBody>
      </p:sp>
      <p:sp>
        <p:nvSpPr>
          <p:cNvPr id="9" name="AutoShape 9"/>
          <p:cNvSpPr/>
          <p:nvPr/>
        </p:nvSpPr>
        <p:spPr>
          <a:xfrm>
            <a:off x="4406900" y="2921000"/>
            <a:ext cx="3378200" cy="2794000"/>
          </a:xfrm>
          <a:prstGeom prst="roundRect">
            <a:avLst>
              <a:gd name="adj" fmla="val 0"/>
            </a:avLst>
          </a:prstGeom>
          <a:solidFill>
            <a:srgbClr val="FFFFFF">
              <a:alpha val="5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11700" y="3225800"/>
            <a:ext cx="457200" cy="457200"/>
          </a:xfrm>
          <a:prstGeom prst="rect">
            <a:avLst/>
          </a:prstGeom>
        </p:spPr>
      </p:pic>
      <p:sp>
        <p:nvSpPr>
          <p:cNvPr id="11" name="AutoShape 11"/>
          <p:cNvSpPr/>
          <p:nvPr/>
        </p:nvSpPr>
        <p:spPr>
          <a:xfrm>
            <a:off x="4940300" y="3220027"/>
            <a:ext cx="27686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1" i="0" u="none" strike="noStrike" dirty="0">
                <a:solidFill>
                  <a:srgbClr val="22C55E"/>
                </a:solidFill>
                <a:latin typeface="Noto Sans SC"/>
                <a:ea typeface="Noto Sans SC"/>
                <a:cs typeface="Noto Sans SC"/>
                <a:sym typeface="Noto Sans SC"/>
              </a:rPr>
              <a:t>Flexible Expansion &amp; Customization</a:t>
            </a:r>
            <a:endParaRPr lang="en-US" sz="1100" dirty="0"/>
          </a:p>
        </p:txBody>
      </p:sp>
      <p:sp>
        <p:nvSpPr>
          <p:cNvPr id="12" name="AutoShape 12"/>
          <p:cNvSpPr/>
          <p:nvPr/>
        </p:nvSpPr>
        <p:spPr>
          <a:xfrm>
            <a:off x="4711700" y="3937000"/>
            <a:ext cx="27686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200" b="0" i="0" u="none" strike="noStrike" dirty="0">
                <a:solidFill>
                  <a:srgbClr val="334155">
                    <a:alpha val="90196"/>
                  </a:srgbClr>
                </a:solidFill>
                <a:latin typeface="Noto Sans SC"/>
                <a:ea typeface="Noto Sans SC"/>
                <a:cs typeface="Noto Sans SC"/>
                <a:sym typeface="Noto Sans SC"/>
              </a:rPr>
              <a:t>Supporting secondary development and customized expansion on the basis of generated code without destroying the stability of the underlying system, meeting personalized needs.</a:t>
            </a:r>
            <a:endParaRPr lang="en-US" sz="1100" dirty="0"/>
          </a:p>
        </p:txBody>
      </p:sp>
      <p:sp>
        <p:nvSpPr>
          <p:cNvPr id="13" name="AutoShape 13"/>
          <p:cNvSpPr/>
          <p:nvPr/>
        </p:nvSpPr>
        <p:spPr>
          <a:xfrm>
            <a:off x="8051800" y="2921000"/>
            <a:ext cx="3378200" cy="2794000"/>
          </a:xfrm>
          <a:prstGeom prst="roundRect">
            <a:avLst>
              <a:gd name="adj" fmla="val 0"/>
            </a:avLst>
          </a:prstGeom>
          <a:solidFill>
            <a:srgbClr val="FFFFFF">
              <a:alpha val="5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56600" y="3225800"/>
            <a:ext cx="457200" cy="457200"/>
          </a:xfrm>
          <a:prstGeom prst="rect">
            <a:avLst/>
          </a:prstGeom>
        </p:spPr>
      </p:pic>
      <p:sp>
        <p:nvSpPr>
          <p:cNvPr id="15" name="AutoShape 15"/>
          <p:cNvSpPr/>
          <p:nvPr/>
        </p:nvSpPr>
        <p:spPr>
          <a:xfrm>
            <a:off x="8661400" y="3175000"/>
            <a:ext cx="27686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1" i="0" u="none" strike="noStrike" dirty="0">
                <a:solidFill>
                  <a:srgbClr val="22C55E"/>
                </a:solidFill>
                <a:latin typeface="Noto Sans SC"/>
                <a:ea typeface="Noto Sans SC"/>
                <a:cs typeface="Noto Sans SC"/>
                <a:sym typeface="Noto Sans SC"/>
              </a:rPr>
              <a:t>Full Lifecycle Efficiency</a:t>
            </a:r>
            <a:endParaRPr lang="en-US" sz="1100" dirty="0"/>
          </a:p>
        </p:txBody>
      </p:sp>
      <p:sp>
        <p:nvSpPr>
          <p:cNvPr id="16" name="AutoShape 16"/>
          <p:cNvSpPr/>
          <p:nvPr/>
        </p:nvSpPr>
        <p:spPr>
          <a:xfrm>
            <a:off x="8356600" y="3810000"/>
            <a:ext cx="27686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200" b="0" i="0" u="none" strike="noStrike" dirty="0">
                <a:solidFill>
                  <a:srgbClr val="334155">
                    <a:alpha val="90196"/>
                  </a:srgbClr>
                </a:solidFill>
                <a:latin typeface="Noto Sans SC"/>
                <a:ea typeface="Noto Sans SC"/>
                <a:cs typeface="Noto Sans SC"/>
                <a:sym typeface="Noto Sans SC"/>
              </a:rPr>
              <a:t>The well-designed architecture and standardized code ensure the maintainability and scalability of the system in the long run, reducing development and maintenance costs.</a:t>
            </a:r>
            <a:endParaRPr lang="en-US" sz="1100" dirty="0"/>
          </a:p>
        </p:txBody>
      </p:sp>
      <p:sp>
        <p:nvSpPr>
          <p:cNvPr id="17" name="AutoShape 17"/>
          <p:cNvSpPr/>
          <p:nvPr/>
        </p:nvSpPr>
        <p:spPr>
          <a:xfrm>
            <a:off x="762000" y="5969000"/>
            <a:ext cx="10668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1" i="0" u="none" strike="noStrike">
                <a:solidFill>
                  <a:srgbClr val="22C55E"/>
                </a:solidFill>
                <a:latin typeface="Noto Sans SC"/>
                <a:ea typeface="Noto Sans SC"/>
                <a:cs typeface="Noto Sans SC"/>
                <a:sym typeface="Noto Sans SC"/>
              </a:rPr>
              <a:t>Building a modern code system that is easy to read, extend and maintain, providing a solid guarantee for the sustainable growth and long-term evolution of the project.</a:t>
            </a:r>
            <a:endParaRPr lang="en-US" sz="11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508000"/>
            <a:ext cx="10668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400" b="1" i="0" u="none" strike="noStrike">
                <a:solidFill>
                  <a:srgbClr val="334155"/>
                </a:solidFill>
                <a:latin typeface="Noto Sans SC"/>
                <a:ea typeface="Noto Sans SC"/>
                <a:cs typeface="Noto Sans SC"/>
                <a:sym typeface="Noto Sans SC"/>
              </a:rPr>
              <a:t>Quality and Maintainability Comparison of Generated Code</a:t>
            </a:r>
            <a:endParaRPr lang="en-US" sz="1100"/>
          </a:p>
        </p:txBody>
      </p:sp>
      <p:sp>
        <p:nvSpPr>
          <p:cNvPr id="4" name="AutoShape 4"/>
          <p:cNvSpPr/>
          <p:nvPr/>
        </p:nvSpPr>
        <p:spPr>
          <a:xfrm>
            <a:off x="762000" y="1778000"/>
            <a:ext cx="3556000" cy="4318000"/>
          </a:xfrm>
          <a:prstGeom prst="roundRect">
            <a:avLst>
              <a:gd name="adj" fmla="val 0"/>
            </a:avLst>
          </a:prstGeom>
          <a:solidFill>
            <a:srgbClr val="22C55E">
              <a:alpha val="8000"/>
            </a:srgbClr>
          </a:solidFill>
          <a:ln w="25400" cap="flat" cmpd="sng">
            <a:solidFill>
              <a:srgbClr val="22C55E">
                <a:alpha val="100000"/>
              </a:srgbClr>
            </a:solid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1016000" y="2095500"/>
            <a:ext cx="304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C55E"/>
                </a:solidFill>
                <a:latin typeface="Noto Sans SC"/>
                <a:ea typeface="Noto Sans SC"/>
                <a:cs typeface="Noto Sans SC"/>
                <a:sym typeface="Noto Sans SC"/>
              </a:rPr>
              <a:t>WebBuilder</a:t>
            </a:r>
            <a:endParaRPr lang="en-US" sz="1100"/>
          </a:p>
        </p:txBody>
      </p:sp>
      <p:sp>
        <p:nvSpPr>
          <p:cNvPr id="6" name="AutoShape 6"/>
          <p:cNvSpPr/>
          <p:nvPr/>
        </p:nvSpPr>
        <p:spPr>
          <a:xfrm>
            <a:off x="1016000" y="2794000"/>
            <a:ext cx="3048000" cy="355600"/>
          </a:xfrm>
          <a:prstGeom prst="roundRect">
            <a:avLst>
              <a:gd name="adj" fmla="val 0"/>
            </a:avLst>
          </a:prstGeom>
          <a:solidFill>
            <a:srgbClr val="22C55E">
              <a:alpha val="100000"/>
            </a:srgbClr>
          </a:solidFill>
          <a:ln w="25400" cap="flat" cmpd="sng">
            <a:noFill/>
            <a:prstDash val="solid"/>
            <a:round/>
          </a:ln>
        </p:spPr>
        <p:txBody>
          <a:bodyPr vert="horz" wrap="square" lIns="0" tIns="0" rIns="0" bIns="0" rtlCol="0" anchor="ctr" anchorCtr="0"/>
          <a:lstStyle/>
          <a:p>
            <a:pPr algn="ctr">
              <a:defRPr/>
            </a:pPr>
            <a:endParaRPr/>
          </a:p>
        </p:txBody>
      </p:sp>
      <p:sp>
        <p:nvSpPr>
          <p:cNvPr id="7" name="AutoShape 7"/>
          <p:cNvSpPr/>
          <p:nvPr/>
        </p:nvSpPr>
        <p:spPr>
          <a:xfrm>
            <a:off x="1016000" y="2794000"/>
            <a:ext cx="3048000" cy="3556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1" i="0" u="none" strike="noStrike">
                <a:solidFill>
                  <a:srgbClr val="FFFFFF"/>
                </a:solidFill>
                <a:latin typeface="Noto Sans SC"/>
                <a:ea typeface="Noto Sans SC"/>
                <a:cs typeface="Noto Sans SC"/>
                <a:sym typeface="Noto Sans SC"/>
              </a:rPr>
              <a:t>Concise &amp; Highly Maintainable</a:t>
            </a:r>
            <a:endParaRPr lang="en-US" sz="1100"/>
          </a:p>
        </p:txBody>
      </p:sp>
      <p:sp>
        <p:nvSpPr>
          <p:cNvPr id="8" name="AutoShape 8"/>
          <p:cNvSpPr/>
          <p:nvPr/>
        </p:nvSpPr>
        <p:spPr>
          <a:xfrm>
            <a:off x="1016000" y="3429000"/>
            <a:ext cx="3048000" cy="2413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374151"/>
                </a:solidFill>
                <a:latin typeface="Noto Sans SC"/>
                <a:ea typeface="Noto Sans SC"/>
                <a:cs typeface="Noto Sans SC"/>
                <a:sym typeface="Noto Sans SC"/>
              </a:rPr>
              <a:t>The code generated based on XWL has a clear structure and unified specifications, following best practices. The code is highly modular, easy to understand, modify and expand.</a:t>
            </a:r>
            <a:endParaRPr lang="en-US" sz="1100"/>
          </a:p>
        </p:txBody>
      </p:sp>
      <p:sp>
        <p:nvSpPr>
          <p:cNvPr id="9" name="AutoShape 9"/>
          <p:cNvSpPr/>
          <p:nvPr/>
        </p:nvSpPr>
        <p:spPr>
          <a:xfrm>
            <a:off x="4318000" y="1778000"/>
            <a:ext cx="3556000" cy="4318000"/>
          </a:xfrm>
          <a:prstGeom prst="roundRect">
            <a:avLst>
              <a:gd name="adj" fmla="val 0"/>
            </a:avLst>
          </a:prstGeom>
          <a:solidFill>
            <a:srgbClr val="FFFFFF">
              <a:alpha val="60000"/>
            </a:srgbClr>
          </a:solidFill>
          <a:ln w="12700" cap="flat" cmpd="sng">
            <a:solidFill>
              <a:srgbClr val="CBD5E1">
                <a:alpha val="10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r:embed="rId4"/>
          <a:srcRect/>
          <a:stretch>
            <a:fillRect/>
          </a:stretch>
        </p:blipFill>
        <p:spPr>
          <a:xfrm>
            <a:off x="4572000" y="2095500"/>
            <a:ext cx="711200" cy="711200"/>
          </a:xfrm>
          <a:prstGeom prst="rect">
            <a:avLst/>
          </a:prstGeom>
          <a:noFill/>
          <a:ln w="25400" cap="flat" cmpd="sng">
            <a:noFill/>
            <a:prstDash val="solid"/>
            <a:round/>
          </a:ln>
        </p:spPr>
      </p:pic>
      <p:sp>
        <p:nvSpPr>
          <p:cNvPr id="11" name="AutoShape 11"/>
          <p:cNvSpPr/>
          <p:nvPr/>
        </p:nvSpPr>
        <p:spPr>
          <a:xfrm>
            <a:off x="5397500" y="2184400"/>
            <a:ext cx="241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334155"/>
                </a:solidFill>
                <a:latin typeface="Noto Sans SC"/>
                <a:ea typeface="Noto Sans SC"/>
                <a:cs typeface="Noto Sans SC"/>
                <a:sym typeface="Noto Sans SC"/>
              </a:rPr>
              <a:t>WorkBuddy</a:t>
            </a:r>
            <a:endParaRPr lang="en-US" sz="1100"/>
          </a:p>
        </p:txBody>
      </p:sp>
      <p:sp>
        <p:nvSpPr>
          <p:cNvPr id="12" name="AutoShape 12"/>
          <p:cNvSpPr/>
          <p:nvPr/>
        </p:nvSpPr>
        <p:spPr>
          <a:xfrm>
            <a:off x="4572000" y="3048000"/>
            <a:ext cx="3048000" cy="355600"/>
          </a:xfrm>
          <a:prstGeom prst="roundRect">
            <a:avLst>
              <a:gd name="adj" fmla="val 0"/>
            </a:avLst>
          </a:prstGeom>
          <a:solidFill>
            <a:srgbClr val="3B82F6">
              <a:alpha val="10000"/>
            </a:srgbClr>
          </a:solidFill>
          <a:ln w="25400" cap="flat" cmpd="sng">
            <a:noFill/>
            <a:prstDash val="solid"/>
            <a:round/>
          </a:ln>
        </p:spPr>
        <p:txBody>
          <a:bodyPr vert="horz" wrap="square" lIns="0" tIns="0" rIns="0" bIns="0" rtlCol="0" anchor="ctr" anchorCtr="0"/>
          <a:lstStyle/>
          <a:p>
            <a:pPr algn="ctr">
              <a:defRPr/>
            </a:pPr>
            <a:endParaRPr/>
          </a:p>
        </p:txBody>
      </p:sp>
      <p:sp>
        <p:nvSpPr>
          <p:cNvPr id="13" name="AutoShape 13"/>
          <p:cNvSpPr/>
          <p:nvPr/>
        </p:nvSpPr>
        <p:spPr>
          <a:xfrm>
            <a:off x="4572000" y="3048000"/>
            <a:ext cx="3048000" cy="3556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1" i="0" u="none" strike="noStrike">
                <a:solidFill>
                  <a:srgbClr val="2563EB"/>
                </a:solidFill>
                <a:latin typeface="Noto Sans SC"/>
                <a:ea typeface="Noto Sans SC"/>
                <a:cs typeface="Noto Sans SC"/>
                <a:sym typeface="Noto Sans SC"/>
              </a:rPr>
              <a:t>General-Purpose Code</a:t>
            </a:r>
            <a:endParaRPr lang="en-US" sz="1100"/>
          </a:p>
        </p:txBody>
      </p:sp>
      <p:sp>
        <p:nvSpPr>
          <p:cNvPr id="14" name="AutoShape 14"/>
          <p:cNvSpPr/>
          <p:nvPr/>
        </p:nvSpPr>
        <p:spPr>
          <a:xfrm>
            <a:off x="4572000" y="3619500"/>
            <a:ext cx="3048000" cy="228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75569"/>
                </a:solidFill>
                <a:latin typeface="Noto Sans SC"/>
                <a:ea typeface="Noto Sans SC"/>
                <a:cs typeface="Noto Sans SC"/>
                <a:sym typeface="Noto Sans SC"/>
              </a:rPr>
              <a:t>The generated code is mainly used for office automation scripts, with a relatively simple structure and average maintainability, not suitable for building complex enterprise-level applications.</a:t>
            </a:r>
            <a:endParaRPr lang="en-US" sz="1100"/>
          </a:p>
        </p:txBody>
      </p:sp>
      <p:sp>
        <p:nvSpPr>
          <p:cNvPr id="15" name="AutoShape 15"/>
          <p:cNvSpPr/>
          <p:nvPr/>
        </p:nvSpPr>
        <p:spPr>
          <a:xfrm>
            <a:off x="7874000" y="1778000"/>
            <a:ext cx="3556000" cy="4318000"/>
          </a:xfrm>
          <a:prstGeom prst="roundRect">
            <a:avLst>
              <a:gd name="adj" fmla="val 0"/>
            </a:avLst>
          </a:prstGeom>
          <a:solidFill>
            <a:srgbClr val="FFFFFF">
              <a:alpha val="60000"/>
            </a:srgbClr>
          </a:solidFill>
          <a:ln w="12700" cap="flat" cmpd="sng">
            <a:solidFill>
              <a:srgbClr val="CBD5E1">
                <a:alpha val="100000"/>
              </a:srgbClr>
            </a:solidFill>
            <a:prstDash val="solid"/>
            <a:round/>
          </a:ln>
        </p:spPr>
        <p:txBody>
          <a:bodyPr vert="horz" wrap="square" lIns="63500" tIns="63500" rIns="63500" bIns="63500" rtlCol="0" anchor="ctr"/>
          <a:lstStyle/>
          <a:p>
            <a:pPr algn="ctr">
              <a:defRPr/>
            </a:pPr>
            <a:endParaRPr/>
          </a:p>
        </p:txBody>
      </p:sp>
      <p:pic>
        <p:nvPicPr>
          <p:cNvPr id="16" name="Picture 16"/>
          <p:cNvPicPr>
            <a:picLocks noChangeAspect="1"/>
          </p:cNvPicPr>
          <p:nvPr/>
        </p:nvPicPr>
        <p:blipFill>
          <a:blip r:embed="rId5"/>
          <a:srcRect/>
          <a:stretch>
            <a:fillRect/>
          </a:stretch>
        </p:blipFill>
        <p:spPr>
          <a:xfrm>
            <a:off x="8128000" y="2095500"/>
            <a:ext cx="711200" cy="711200"/>
          </a:xfrm>
          <a:prstGeom prst="rect">
            <a:avLst/>
          </a:prstGeom>
          <a:noFill/>
          <a:ln w="25400" cap="flat" cmpd="sng">
            <a:noFill/>
            <a:prstDash val="solid"/>
            <a:round/>
          </a:ln>
        </p:spPr>
      </p:pic>
      <p:sp>
        <p:nvSpPr>
          <p:cNvPr id="17" name="AutoShape 17"/>
          <p:cNvSpPr/>
          <p:nvPr/>
        </p:nvSpPr>
        <p:spPr>
          <a:xfrm>
            <a:off x="8953500" y="2184400"/>
            <a:ext cx="241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334155"/>
                </a:solidFill>
                <a:latin typeface="Noto Sans SC"/>
                <a:ea typeface="Noto Sans SC"/>
                <a:cs typeface="Noto Sans SC"/>
                <a:sym typeface="Noto Sans SC"/>
              </a:rPr>
              <a:t>bolt AI</a:t>
            </a:r>
            <a:endParaRPr lang="en-US" sz="1100"/>
          </a:p>
        </p:txBody>
      </p:sp>
      <p:sp>
        <p:nvSpPr>
          <p:cNvPr id="18" name="AutoShape 18"/>
          <p:cNvSpPr/>
          <p:nvPr/>
        </p:nvSpPr>
        <p:spPr>
          <a:xfrm>
            <a:off x="8128000" y="3048000"/>
            <a:ext cx="3048000" cy="355600"/>
          </a:xfrm>
          <a:prstGeom prst="roundRect">
            <a:avLst>
              <a:gd name="adj" fmla="val 0"/>
            </a:avLst>
          </a:prstGeom>
          <a:solidFill>
            <a:srgbClr val="F97316">
              <a:alpha val="10000"/>
            </a:srgbClr>
          </a:solidFill>
          <a:ln w="25400" cap="flat" cmpd="sng">
            <a:noFill/>
            <a:prstDash val="solid"/>
            <a:round/>
          </a:ln>
        </p:spPr>
        <p:txBody>
          <a:bodyPr vert="horz" wrap="square" lIns="0" tIns="0" rIns="0" bIns="0" rtlCol="0" anchor="ctr" anchorCtr="0"/>
          <a:lstStyle/>
          <a:p>
            <a:pPr algn="ctr">
              <a:defRPr/>
            </a:pPr>
            <a:endParaRPr/>
          </a:p>
        </p:txBody>
      </p:sp>
      <p:sp>
        <p:nvSpPr>
          <p:cNvPr id="19" name="AutoShape 19"/>
          <p:cNvSpPr/>
          <p:nvPr/>
        </p:nvSpPr>
        <p:spPr>
          <a:xfrm>
            <a:off x="8128000" y="3048000"/>
            <a:ext cx="3048000" cy="3556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 b="1" i="0" u="none" strike="noStrike">
                <a:solidFill>
                  <a:srgbClr val="EA580C"/>
                </a:solidFill>
                <a:latin typeface="Noto Sans SC"/>
                <a:ea typeface="Noto Sans SC"/>
                <a:cs typeface="Noto Sans SC"/>
                <a:sym typeface="Noto Sans SC"/>
              </a:rPr>
              <a:t>Verbose &amp; Poor Maintainability</a:t>
            </a:r>
            <a:endParaRPr lang="en-US" sz="1100"/>
          </a:p>
        </p:txBody>
      </p:sp>
      <p:sp>
        <p:nvSpPr>
          <p:cNvPr id="20" name="AutoShape 20"/>
          <p:cNvSpPr/>
          <p:nvPr/>
        </p:nvSpPr>
        <p:spPr>
          <a:xfrm>
            <a:off x="8128000" y="3619500"/>
            <a:ext cx="3048000" cy="228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75569"/>
                </a:solidFill>
                <a:latin typeface="Noto Sans SC"/>
                <a:ea typeface="Noto Sans SC"/>
                <a:cs typeface="Noto Sans SC"/>
                <a:sym typeface="Noto Sans SC"/>
              </a:rPr>
              <a:t>The generated code often contains a lot of redundant parts and the structure is not clear enough. For complex projects, later maintenance and expansion are difficult.</a:t>
            </a:r>
            <a:endParaRPr lang="en-US" sz="11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600" b="1" i="0" u="none" strike="noStrike">
                <a:solidFill>
                  <a:srgbClr val="334155"/>
                </a:solidFill>
                <a:latin typeface="Noto Sans SC"/>
                <a:ea typeface="Noto Sans SC"/>
                <a:cs typeface="Noto Sans SC"/>
                <a:sym typeface="Noto Sans SC"/>
              </a:rPr>
              <a:t>Comparison Dimension 6: AI Learning Example Supplement</a:t>
            </a:r>
            <a:endParaRPr lang="en-US" sz="1100"/>
          </a:p>
        </p:txBody>
      </p:sp>
      <p:sp>
        <p:nvSpPr>
          <p:cNvPr id="4" name="AutoShape 4"/>
          <p:cNvSpPr/>
          <p:nvPr/>
        </p:nvSpPr>
        <p:spPr>
          <a:xfrm>
            <a:off x="762000" y="1778000"/>
            <a:ext cx="10668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0" i="0" u="none" strike="noStrike">
                <a:solidFill>
                  <a:srgbClr val="475569"/>
                </a:solidFill>
                <a:latin typeface="Noto Sans SC"/>
                <a:ea typeface="Noto Sans SC"/>
                <a:cs typeface="Noto Sans SC"/>
                <a:sym typeface="Noto Sans SC"/>
              </a:rPr>
              <a:t>Whether AI's capabilities can continue to evolve and adapt to specific businesses is crucial. WebBuilder has broken the static limitations of traditional models through open learning mechanisms, allowing artificial intelligence to truly learn the enterprise's business knowledge and become a dynamic intelligent assistant for business growth.</a:t>
            </a:r>
            <a:endParaRPr lang="en-US" sz="1100"/>
          </a:p>
        </p:txBody>
      </p:sp>
      <p:sp>
        <p:nvSpPr>
          <p:cNvPr id="5" name="AutoShape 5"/>
          <p:cNvSpPr/>
          <p:nvPr/>
        </p:nvSpPr>
        <p:spPr>
          <a:xfrm>
            <a:off x="762000" y="3048000"/>
            <a:ext cx="3378200" cy="22860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3302000"/>
            <a:ext cx="406400" cy="406400"/>
          </a:xfrm>
          <a:prstGeom prst="rect">
            <a:avLst/>
          </a:prstGeom>
        </p:spPr>
      </p:pic>
      <p:sp>
        <p:nvSpPr>
          <p:cNvPr id="7" name="AutoShape 7"/>
          <p:cNvSpPr/>
          <p:nvPr/>
        </p:nvSpPr>
        <p:spPr>
          <a:xfrm>
            <a:off x="1524000" y="3327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Open Evolution Engine</a:t>
            </a:r>
            <a:endParaRPr lang="en-US" sz="1100"/>
          </a:p>
        </p:txBody>
      </p:sp>
      <p:sp>
        <p:nvSpPr>
          <p:cNvPr id="8" name="AutoShape 8"/>
          <p:cNvSpPr/>
          <p:nvPr/>
        </p:nvSpPr>
        <p:spPr>
          <a:xfrm>
            <a:off x="1016000" y="3873500"/>
            <a:ext cx="28702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334155"/>
                </a:solidFill>
                <a:latin typeface="Noto Sans SC"/>
                <a:ea typeface="Noto Sans SC"/>
                <a:cs typeface="Noto Sans SC"/>
                <a:sym typeface="Noto Sans SC"/>
              </a:rPr>
              <a:t>Breaking closed restrictions, supporting the absorption of enterprise-specific business knowledge and code templates, enabling the AI model to continuously evolve and grow with the development of the enterprise.</a:t>
            </a:r>
            <a:endParaRPr lang="en-US" sz="1100"/>
          </a:p>
        </p:txBody>
      </p:sp>
      <p:sp>
        <p:nvSpPr>
          <p:cNvPr id="9" name="AutoShape 9"/>
          <p:cNvSpPr/>
          <p:nvPr/>
        </p:nvSpPr>
        <p:spPr>
          <a:xfrm>
            <a:off x="4406900" y="3048000"/>
            <a:ext cx="3378200" cy="22860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60900" y="3302000"/>
            <a:ext cx="406400" cy="406400"/>
          </a:xfrm>
          <a:prstGeom prst="rect">
            <a:avLst/>
          </a:prstGeom>
        </p:spPr>
      </p:pic>
      <p:sp>
        <p:nvSpPr>
          <p:cNvPr id="11" name="AutoShape 11"/>
          <p:cNvSpPr/>
          <p:nvPr/>
        </p:nvSpPr>
        <p:spPr>
          <a:xfrm>
            <a:off x="5168900" y="3327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Business Asset Modularization</a:t>
            </a:r>
            <a:endParaRPr lang="en-US" sz="1100"/>
          </a:p>
        </p:txBody>
      </p:sp>
      <p:sp>
        <p:nvSpPr>
          <p:cNvPr id="12" name="AutoShape 12"/>
          <p:cNvSpPr/>
          <p:nvPr/>
        </p:nvSpPr>
        <p:spPr>
          <a:xfrm>
            <a:off x="4660900" y="3873500"/>
            <a:ext cx="28702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334155"/>
                </a:solidFill>
                <a:latin typeface="Noto Sans SC"/>
                <a:ea typeface="Noto Sans SC"/>
                <a:cs typeface="Noto Sans SC"/>
                <a:sym typeface="Noto Sans SC"/>
              </a:rPr>
              <a:t>Enterprises can encapsulate their own best practices and business knowledge into modules, let AI learn and apply them to new projects, forming a unique competitive advantage.</a:t>
            </a:r>
            <a:endParaRPr lang="en-US" sz="1100"/>
          </a:p>
        </p:txBody>
      </p:sp>
      <p:sp>
        <p:nvSpPr>
          <p:cNvPr id="13" name="AutoShape 13"/>
          <p:cNvSpPr/>
          <p:nvPr/>
        </p:nvSpPr>
        <p:spPr>
          <a:xfrm>
            <a:off x="8051800" y="3048000"/>
            <a:ext cx="3378200" cy="22860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05800" y="3302000"/>
            <a:ext cx="406400" cy="406400"/>
          </a:xfrm>
          <a:prstGeom prst="rect">
            <a:avLst/>
          </a:prstGeom>
        </p:spPr>
      </p:pic>
      <p:sp>
        <p:nvSpPr>
          <p:cNvPr id="15" name="AutoShape 15"/>
          <p:cNvSpPr/>
          <p:nvPr/>
        </p:nvSpPr>
        <p:spPr>
          <a:xfrm>
            <a:off x="8813800" y="3327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Customization Barrier</a:t>
            </a:r>
            <a:endParaRPr lang="en-US" sz="1100"/>
          </a:p>
        </p:txBody>
      </p:sp>
      <p:sp>
        <p:nvSpPr>
          <p:cNvPr id="16" name="AutoShape 16"/>
          <p:cNvSpPr/>
          <p:nvPr/>
        </p:nvSpPr>
        <p:spPr>
          <a:xfrm>
            <a:off x="8305800" y="3873500"/>
            <a:ext cx="28702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334155"/>
                </a:solidFill>
                <a:latin typeface="Noto Sans SC"/>
                <a:ea typeface="Noto Sans SC"/>
                <a:cs typeface="Noto Sans SC"/>
                <a:sym typeface="Noto Sans SC"/>
              </a:rPr>
              <a:t>Based on the customized training of enterprise-specific knowledge, it can generate solutions that are more in line with the business characteristics of the enterprise, building a core technical barrier.</a:t>
            </a:r>
            <a:endParaRPr lang="en-US" sz="1100"/>
          </a:p>
        </p:txBody>
      </p:sp>
      <p:sp>
        <p:nvSpPr>
          <p:cNvPr id="17" name="AutoShape 17"/>
          <p:cNvSpPr/>
          <p:nvPr/>
        </p:nvSpPr>
        <p:spPr>
          <a:xfrm>
            <a:off x="762000" y="5588000"/>
            <a:ext cx="10668000" cy="762000"/>
          </a:xfrm>
          <a:prstGeom prst="roundRect">
            <a:avLst>
              <a:gd name="adj" fmla="val 0"/>
            </a:avLst>
          </a:prstGeom>
          <a:solidFill>
            <a:srgbClr val="22C55E">
              <a:alpha val="10000"/>
            </a:srgbClr>
          </a:solidFill>
          <a:ln w="25400" cap="flat" cmpd="sng">
            <a:noFill/>
            <a:prstDash val="solid"/>
            <a:round/>
          </a:ln>
        </p:spPr>
        <p:txBody>
          <a:bodyPr vert="horz" wrap="square" lIns="63500" tIns="63500" rIns="63500" bIns="63500" rtlCol="0" anchor="ctr"/>
          <a:lstStyle/>
          <a:p>
            <a:pPr algn="ctr">
              <a:defRPr/>
            </a:pPr>
            <a:endParaRPr/>
          </a:p>
        </p:txBody>
      </p:sp>
      <p:sp>
        <p:nvSpPr>
          <p:cNvPr id="18" name="AutoShape 18"/>
          <p:cNvSpPr/>
          <p:nvPr/>
        </p:nvSpPr>
        <p:spPr>
          <a:xfrm>
            <a:off x="889000" y="5740400"/>
            <a:ext cx="1041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15803D"/>
                </a:solidFill>
                <a:latin typeface="Noto Sans SC"/>
                <a:ea typeface="Noto Sans SC"/>
                <a:cs typeface="Noto Sans SC"/>
                <a:sym typeface="Noto Sans SC"/>
              </a:rPr>
              <a:t>Core value: </a:t>
            </a:r>
            <a:r>
              <a:rPr lang="en-US" sz="1300" b="0" i="0" u="none" strike="noStrike">
                <a:solidFill>
                  <a:srgbClr val="334155"/>
                </a:solidFill>
                <a:latin typeface="Noto Sans SC"/>
                <a:ea typeface="Noto Sans SC"/>
                <a:cs typeface="Noto Sans SC"/>
                <a:sym typeface="Noto Sans SC"/>
              </a:rPr>
              <a:t>Transform from a general tool to an enterprise-specific "big butler", realizing a qualitative leap from tool empowerment to ecological empowerment, and providing an inexhaustible driving force for enterprise development.</a:t>
            </a:r>
            <a:endParaRPr lang="en-US" sz="11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400" b="1" i="0" u="none" strike="noStrike">
                <a:solidFill>
                  <a:srgbClr val="334155"/>
                </a:solidFill>
                <a:latin typeface="Noto Sans SC"/>
                <a:ea typeface="Noto Sans SC"/>
                <a:cs typeface="Noto Sans SC"/>
                <a:sym typeface="Noto Sans SC"/>
              </a:rPr>
              <a:t>AI Learning Example Supplement Comparison</a:t>
            </a:r>
            <a:endParaRPr lang="en-US" sz="1100"/>
          </a:p>
        </p:txBody>
      </p:sp>
      <p:sp>
        <p:nvSpPr>
          <p:cNvPr id="4" name="AutoShape 4"/>
          <p:cNvSpPr/>
          <p:nvPr/>
        </p:nvSpPr>
        <p:spPr>
          <a:xfrm>
            <a:off x="762000" y="2032000"/>
            <a:ext cx="3556000" cy="3937000"/>
          </a:xfrm>
          <a:prstGeom prst="roundRect">
            <a:avLst>
              <a:gd name="adj" fmla="val 0"/>
            </a:avLst>
          </a:prstGeom>
          <a:solidFill>
            <a:srgbClr val="22C55E">
              <a:alpha val="8000"/>
            </a:srgbClr>
          </a:solidFill>
          <a:ln w="25400" cap="flat" cmpd="sng">
            <a:solidFill>
              <a:srgbClr val="22C55E">
                <a:alpha val="50000"/>
              </a:srgbClr>
            </a:solid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1016000" y="2349500"/>
            <a:ext cx="304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22C55E"/>
                </a:solidFill>
                <a:latin typeface="Noto Sans SC"/>
                <a:ea typeface="Noto Sans SC"/>
                <a:cs typeface="Noto Sans SC"/>
                <a:sym typeface="Noto Sans SC"/>
              </a:rPr>
              <a:t>WebBuilder</a:t>
            </a:r>
            <a:endParaRPr lang="en-US" sz="1100"/>
          </a:p>
        </p:txBody>
      </p:sp>
      <p:sp>
        <p:nvSpPr>
          <p:cNvPr id="6" name="AutoShape 6"/>
          <p:cNvSpPr/>
          <p:nvPr/>
        </p:nvSpPr>
        <p:spPr>
          <a:xfrm>
            <a:off x="1016000" y="2921000"/>
            <a:ext cx="3048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22C55E"/>
                </a:solidFill>
                <a:latin typeface="Noto Sans SC"/>
                <a:ea typeface="Noto Sans SC"/>
                <a:cs typeface="Noto Sans SC"/>
                <a:sym typeface="Noto Sans SC"/>
              </a:rPr>
              <a:t>Convenient &amp; Flexible</a:t>
            </a:r>
            <a:endParaRPr lang="en-US" sz="1100"/>
          </a:p>
        </p:txBody>
      </p:sp>
      <p:cxnSp>
        <p:nvCxnSpPr>
          <p:cNvPr id="7" name="Connector 7"/>
          <p:cNvCxnSpPr/>
          <p:nvPr/>
        </p:nvCxnSpPr>
        <p:spPr>
          <a:xfrm rot="-14323">
            <a:off x="1016013" y="3422650"/>
            <a:ext cx="3048000" cy="12700"/>
          </a:xfrm>
          <a:prstGeom prst="straightConnector1">
            <a:avLst/>
          </a:prstGeom>
          <a:solidFill>
            <a:srgbClr val="DEE0E3">
              <a:alpha val="100000"/>
            </a:srgbClr>
          </a:solidFill>
          <a:ln w="12700" cap="flat" cmpd="sng">
            <a:solidFill>
              <a:srgbClr val="22C55E">
                <a:alpha val="20000"/>
              </a:srgbClr>
            </a:solidFill>
            <a:prstDash val="solid"/>
            <a:round/>
            <a:headEnd type="none" w="med" len="med"/>
            <a:tailEnd type="none" w="med" len="med"/>
          </a:ln>
        </p:spPr>
      </p:cxnSp>
      <p:sp>
        <p:nvSpPr>
          <p:cNvPr id="8" name="AutoShape 8"/>
          <p:cNvSpPr/>
          <p:nvPr/>
        </p:nvSpPr>
        <p:spPr>
          <a:xfrm>
            <a:off x="1016000" y="3619500"/>
            <a:ext cx="3048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334155"/>
                </a:solidFill>
                <a:latin typeface="Noto Sans SC"/>
                <a:ea typeface="Noto Sans SC"/>
                <a:cs typeface="Noto Sans SC"/>
                <a:sym typeface="Noto Sans SC"/>
              </a:rPr>
              <a:t>Users can conveniently supplement custom module files (XWL format) as examples for AI learning, enabling AI to quickly adapt to the business needs of specific industries or enterprises.</a:t>
            </a:r>
            <a:endParaRPr lang="en-US" sz="1100"/>
          </a:p>
        </p:txBody>
      </p:sp>
      <p:sp>
        <p:nvSpPr>
          <p:cNvPr id="9" name="AutoShape 9"/>
          <p:cNvSpPr/>
          <p:nvPr/>
        </p:nvSpPr>
        <p:spPr>
          <a:xfrm>
            <a:off x="1016000" y="5016500"/>
            <a:ext cx="3048000" cy="711200"/>
          </a:xfrm>
          <a:prstGeom prst="roundRect">
            <a:avLst>
              <a:gd name="adj" fmla="val 0"/>
            </a:avLst>
          </a:prstGeom>
          <a:solidFill>
            <a:srgbClr val="22C55E">
              <a:alpha val="15000"/>
            </a:srgbClr>
          </a:solidFill>
          <a:ln w="25400" cap="flat" cmpd="sng">
            <a:noFill/>
            <a:prstDash val="solid"/>
            <a:round/>
          </a:ln>
        </p:spPr>
        <p:txBody>
          <a:bodyPr vert="horz" wrap="square" lIns="63500" tIns="63500" rIns="63500" bIns="63500" rtlCol="0" anchor="ctr"/>
          <a:lstStyle/>
          <a:p>
            <a:pPr algn="ctr">
              <a:defRPr/>
            </a:pPr>
            <a:endParaRPr/>
          </a:p>
        </p:txBody>
      </p:sp>
      <p:sp>
        <p:nvSpPr>
          <p:cNvPr id="10" name="AutoShape 10"/>
          <p:cNvSpPr/>
          <p:nvPr/>
        </p:nvSpPr>
        <p:spPr>
          <a:xfrm>
            <a:off x="1143000" y="5219700"/>
            <a:ext cx="2794000" cy="3048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1" i="0" u="none" strike="noStrike" dirty="0">
                <a:solidFill>
                  <a:srgbClr val="15803D"/>
                </a:solidFill>
                <a:latin typeface="Noto Sans SC"/>
                <a:ea typeface="Noto Sans SC"/>
                <a:cs typeface="Noto Sans SC"/>
                <a:sym typeface="Noto Sans SC"/>
              </a:rPr>
              <a:t>Core value: High flexibility and scalability.</a:t>
            </a:r>
            <a:endParaRPr lang="en-US" sz="1100" dirty="0"/>
          </a:p>
        </p:txBody>
      </p:sp>
      <p:sp>
        <p:nvSpPr>
          <p:cNvPr id="11" name="AutoShape 11"/>
          <p:cNvSpPr/>
          <p:nvPr/>
        </p:nvSpPr>
        <p:spPr>
          <a:xfrm>
            <a:off x="4318000" y="2032000"/>
            <a:ext cx="3556000" cy="3937000"/>
          </a:xfrm>
          <a:prstGeom prst="roundRect">
            <a:avLst>
              <a:gd name="adj" fmla="val 0"/>
            </a:avLst>
          </a:prstGeom>
          <a:solidFill>
            <a:srgbClr val="FFFFFF">
              <a:alpha val="60000"/>
            </a:srgbClr>
          </a:solidFill>
          <a:ln w="12700" cap="flat" cmpd="sng">
            <a:solidFill>
              <a:srgbClr val="CBD5E1">
                <a:alpha val="100000"/>
              </a:srgbClr>
            </a:solidFill>
            <a:prstDash val="solid"/>
            <a:round/>
          </a:ln>
        </p:spPr>
        <p:txBody>
          <a:bodyPr vert="horz" wrap="square" lIns="63500" tIns="63500" rIns="63500" bIns="63500" rtlCol="0" anchor="ctr"/>
          <a:lstStyle/>
          <a:p>
            <a:pPr algn="ctr">
              <a:defRPr/>
            </a:pPr>
            <a:endParaRPr/>
          </a:p>
        </p:txBody>
      </p:sp>
      <p:pic>
        <p:nvPicPr>
          <p:cNvPr id="12" name="Picture 12"/>
          <p:cNvPicPr>
            <a:picLocks noChangeAspect="1"/>
          </p:cNvPicPr>
          <p:nvPr/>
        </p:nvPicPr>
        <p:blipFill>
          <a:blip r:embed="rId4"/>
          <a:srcRect/>
          <a:stretch>
            <a:fillRect/>
          </a:stretch>
        </p:blipFill>
        <p:spPr>
          <a:xfrm>
            <a:off x="4508500" y="2286000"/>
            <a:ext cx="889000" cy="889000"/>
          </a:xfrm>
          <a:prstGeom prst="rect">
            <a:avLst/>
          </a:prstGeom>
          <a:noFill/>
          <a:ln w="25400" cap="flat" cmpd="sng">
            <a:noFill/>
            <a:prstDash val="solid"/>
            <a:round/>
          </a:ln>
        </p:spPr>
      </p:pic>
      <p:sp>
        <p:nvSpPr>
          <p:cNvPr id="13" name="AutoShape 13"/>
          <p:cNvSpPr/>
          <p:nvPr/>
        </p:nvSpPr>
        <p:spPr>
          <a:xfrm>
            <a:off x="5461000" y="2413000"/>
            <a:ext cx="2286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475569"/>
                </a:solidFill>
                <a:latin typeface="Noto Sans SC"/>
                <a:ea typeface="Noto Sans SC"/>
                <a:cs typeface="Noto Sans SC"/>
                <a:sym typeface="Noto Sans SC"/>
              </a:rPr>
              <a:t>WorkBuddy</a:t>
            </a:r>
            <a:endParaRPr lang="en-US" sz="1100"/>
          </a:p>
        </p:txBody>
      </p:sp>
      <p:sp>
        <p:nvSpPr>
          <p:cNvPr id="14" name="AutoShape 14"/>
          <p:cNvSpPr/>
          <p:nvPr/>
        </p:nvSpPr>
        <p:spPr>
          <a:xfrm>
            <a:off x="4572000" y="3302000"/>
            <a:ext cx="3048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64748B"/>
                </a:solidFill>
                <a:latin typeface="Noto Sans SC"/>
                <a:ea typeface="Noto Sans SC"/>
                <a:cs typeface="Noto Sans SC"/>
                <a:sym typeface="Noto Sans SC"/>
              </a:rPr>
              <a:t>Limited</a:t>
            </a:r>
            <a:endParaRPr lang="en-US" sz="1100"/>
          </a:p>
        </p:txBody>
      </p:sp>
      <p:cxnSp>
        <p:nvCxnSpPr>
          <p:cNvPr id="15" name="Connector 15"/>
          <p:cNvCxnSpPr/>
          <p:nvPr/>
        </p:nvCxnSpPr>
        <p:spPr>
          <a:xfrm rot="-14323">
            <a:off x="4572013" y="3740150"/>
            <a:ext cx="3048000" cy="12700"/>
          </a:xfrm>
          <a:prstGeom prst="straightConnector1">
            <a:avLst/>
          </a:prstGeom>
          <a:solidFill>
            <a:srgbClr val="DEE0E3">
              <a:alpha val="100000"/>
            </a:srgbClr>
          </a:solidFill>
          <a:ln w="12700" cap="flat" cmpd="sng">
            <a:solidFill>
              <a:srgbClr val="CBD5E1">
                <a:alpha val="100000"/>
              </a:srgbClr>
            </a:solidFill>
            <a:prstDash val="solid"/>
            <a:round/>
            <a:headEnd type="none" w="med" len="med"/>
            <a:tailEnd type="none" w="med" len="med"/>
          </a:ln>
        </p:spPr>
      </p:cxnSp>
      <p:sp>
        <p:nvSpPr>
          <p:cNvPr id="16" name="AutoShape 16"/>
          <p:cNvSpPr/>
          <p:nvPr/>
        </p:nvSpPr>
        <p:spPr>
          <a:xfrm>
            <a:off x="4572000" y="3937000"/>
            <a:ext cx="3048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Mainly relies on the skills and templates built into the platform, and users have very limited ways to customize and expand AI capabilities.</a:t>
            </a:r>
            <a:endParaRPr lang="en-US" sz="1100"/>
          </a:p>
        </p:txBody>
      </p:sp>
      <p:sp>
        <p:nvSpPr>
          <p:cNvPr id="17" name="AutoShape 17"/>
          <p:cNvSpPr/>
          <p:nvPr/>
        </p:nvSpPr>
        <p:spPr>
          <a:xfrm>
            <a:off x="7874000" y="2032000"/>
            <a:ext cx="3556000" cy="3937000"/>
          </a:xfrm>
          <a:prstGeom prst="roundRect">
            <a:avLst>
              <a:gd name="adj" fmla="val 0"/>
            </a:avLst>
          </a:prstGeom>
          <a:solidFill>
            <a:srgbClr val="FFFFFF">
              <a:alpha val="60000"/>
            </a:srgbClr>
          </a:solidFill>
          <a:ln w="12700" cap="flat" cmpd="sng">
            <a:solidFill>
              <a:srgbClr val="CBD5E1">
                <a:alpha val="100000"/>
              </a:srgbClr>
            </a:solidFill>
            <a:prstDash val="solid"/>
            <a:round/>
          </a:ln>
        </p:spPr>
        <p:txBody>
          <a:bodyPr vert="horz" wrap="square" lIns="63500" tIns="63500" rIns="63500" bIns="63500" rtlCol="0" anchor="ctr"/>
          <a:lstStyle/>
          <a:p>
            <a:pPr algn="ctr">
              <a:defRPr/>
            </a:pPr>
            <a:endParaRPr/>
          </a:p>
        </p:txBody>
      </p:sp>
      <p:pic>
        <p:nvPicPr>
          <p:cNvPr id="18" name="Picture 18"/>
          <p:cNvPicPr>
            <a:picLocks noChangeAspect="1"/>
          </p:cNvPicPr>
          <p:nvPr/>
        </p:nvPicPr>
        <p:blipFill>
          <a:blip r:embed="rId5"/>
          <a:srcRect/>
          <a:stretch>
            <a:fillRect/>
          </a:stretch>
        </p:blipFill>
        <p:spPr>
          <a:xfrm>
            <a:off x="8064500" y="2286000"/>
            <a:ext cx="889000" cy="889000"/>
          </a:xfrm>
          <a:prstGeom prst="rect">
            <a:avLst/>
          </a:prstGeom>
          <a:noFill/>
          <a:ln w="25400" cap="flat" cmpd="sng">
            <a:noFill/>
            <a:prstDash val="solid"/>
            <a:round/>
          </a:ln>
        </p:spPr>
      </p:pic>
      <p:sp>
        <p:nvSpPr>
          <p:cNvPr id="19" name="AutoShape 19"/>
          <p:cNvSpPr/>
          <p:nvPr/>
        </p:nvSpPr>
        <p:spPr>
          <a:xfrm>
            <a:off x="9017000" y="2413000"/>
            <a:ext cx="2286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475569"/>
                </a:solidFill>
                <a:latin typeface="Noto Sans SC"/>
                <a:ea typeface="Noto Sans SC"/>
                <a:cs typeface="Noto Sans SC"/>
                <a:sym typeface="Noto Sans SC"/>
              </a:rPr>
              <a:t>bolt AI</a:t>
            </a:r>
            <a:endParaRPr lang="en-US" sz="1100"/>
          </a:p>
        </p:txBody>
      </p:sp>
      <p:sp>
        <p:nvSpPr>
          <p:cNvPr id="20" name="AutoShape 20"/>
          <p:cNvSpPr/>
          <p:nvPr/>
        </p:nvSpPr>
        <p:spPr>
          <a:xfrm>
            <a:off x="8128000" y="3302000"/>
            <a:ext cx="3048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64748B"/>
                </a:solidFill>
                <a:latin typeface="Noto Sans SC"/>
                <a:ea typeface="Noto Sans SC"/>
                <a:cs typeface="Noto Sans SC"/>
                <a:sym typeface="Noto Sans SC"/>
              </a:rPr>
              <a:t>Difficult &amp; Fixed Model</a:t>
            </a:r>
            <a:endParaRPr lang="en-US" sz="1100"/>
          </a:p>
        </p:txBody>
      </p:sp>
      <p:cxnSp>
        <p:nvCxnSpPr>
          <p:cNvPr id="21" name="Connector 21"/>
          <p:cNvCxnSpPr/>
          <p:nvPr/>
        </p:nvCxnSpPr>
        <p:spPr>
          <a:xfrm rot="-14323">
            <a:off x="8128013" y="3740150"/>
            <a:ext cx="3048000" cy="12700"/>
          </a:xfrm>
          <a:prstGeom prst="straightConnector1">
            <a:avLst/>
          </a:prstGeom>
          <a:solidFill>
            <a:srgbClr val="DEE0E3">
              <a:alpha val="100000"/>
            </a:srgbClr>
          </a:solidFill>
          <a:ln w="12700" cap="flat" cmpd="sng">
            <a:solidFill>
              <a:srgbClr val="CBD5E1">
                <a:alpha val="100000"/>
              </a:srgbClr>
            </a:solidFill>
            <a:prstDash val="solid"/>
            <a:round/>
            <a:headEnd type="none" w="med" len="med"/>
            <a:tailEnd type="none" w="med" len="med"/>
          </a:ln>
        </p:spPr>
      </p:cxnSp>
      <p:sp>
        <p:nvSpPr>
          <p:cNvPr id="22" name="AutoShape 22"/>
          <p:cNvSpPr/>
          <p:nvPr/>
        </p:nvSpPr>
        <p:spPr>
          <a:xfrm>
            <a:off x="8128000" y="3937000"/>
            <a:ext cx="3048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The AI model is relatively fixed, and it is difficult for users to teach AI new knowledge or patterns in a simple way, with weak customization capabilities.</a:t>
            </a:r>
            <a:endParaRPr lang="en-US" sz="11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4155"/>
                </a:solidFill>
                <a:latin typeface="Noto Sans SC"/>
                <a:ea typeface="Noto Sans SC"/>
                <a:cs typeface="Noto Sans SC"/>
                <a:sym typeface="Noto Sans SC"/>
              </a:rPr>
              <a:t>05 Case Studies</a:t>
            </a:r>
            <a:endParaRPr lang="en-US" sz="1100"/>
          </a:p>
        </p:txBody>
      </p:sp>
      <p:sp>
        <p:nvSpPr>
          <p:cNvPr id="4" name="AutoShape 4"/>
          <p:cNvSpPr/>
          <p:nvPr/>
        </p:nvSpPr>
        <p:spPr>
          <a:xfrm>
            <a:off x="762000" y="1651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0" i="0" u="none" strike="noStrike">
                <a:solidFill>
                  <a:srgbClr val="475569"/>
                </a:solidFill>
                <a:latin typeface="Noto Sans SC"/>
                <a:ea typeface="Noto Sans SC"/>
                <a:cs typeface="Noto Sans SC"/>
                <a:sym typeface="Noto Sans SC"/>
              </a:rPr>
              <a:t>WebBuilder has landed successfully in many industries with its powerful functions and scalable capabilities, helping enterprises build stable and efficient digital solutions and achieve sustainable business growth.</a:t>
            </a:r>
            <a:endParaRPr lang="en-US" sz="1100"/>
          </a:p>
        </p:txBody>
      </p:sp>
      <p:sp>
        <p:nvSpPr>
          <p:cNvPr id="5" name="AutoShape 5"/>
          <p:cNvSpPr/>
          <p:nvPr/>
        </p:nvSpPr>
        <p:spPr>
          <a:xfrm>
            <a:off x="762000" y="2794000"/>
            <a:ext cx="3378200" cy="2413000"/>
          </a:xfrm>
          <a:prstGeom prst="roundRect">
            <a:avLst>
              <a:gd name="adj" fmla="val 0"/>
            </a:avLst>
          </a:prstGeom>
          <a:solidFill>
            <a:srgbClr val="FFFFFF">
              <a:alpha val="5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3048000"/>
            <a:ext cx="406400" cy="406400"/>
          </a:xfrm>
          <a:prstGeom prst="rect">
            <a:avLst/>
          </a:prstGeom>
        </p:spPr>
      </p:pic>
      <p:sp>
        <p:nvSpPr>
          <p:cNvPr id="7" name="AutoShape 7"/>
          <p:cNvSpPr/>
          <p:nvPr/>
        </p:nvSpPr>
        <p:spPr>
          <a:xfrm>
            <a:off x="1524000" y="3048000"/>
            <a:ext cx="254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Noto Sans SC"/>
                <a:ea typeface="Noto Sans SC"/>
                <a:cs typeface="Noto Sans SC"/>
                <a:sym typeface="Noto Sans SC"/>
              </a:rPr>
              <a:t>Retail E-commerce · Omni-channel Growth</a:t>
            </a:r>
            <a:endParaRPr lang="en-US" sz="1100"/>
          </a:p>
        </p:txBody>
      </p:sp>
      <p:sp>
        <p:nvSpPr>
          <p:cNvPr id="8" name="AutoShape 8"/>
          <p:cNvSpPr/>
          <p:nvPr/>
        </p:nvSpPr>
        <p:spPr>
          <a:xfrm>
            <a:off x="1016000" y="3730336"/>
            <a:ext cx="28702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dirty="0">
                <a:solidFill>
                  <a:srgbClr val="334155"/>
                </a:solidFill>
                <a:latin typeface="Noto Sans SC"/>
                <a:ea typeface="Noto Sans SC"/>
                <a:cs typeface="Noto Sans SC"/>
                <a:sym typeface="Noto Sans SC"/>
              </a:rPr>
              <a:t>Building a full-link digital system, connecting online and offline business scenarios, realizing refined operation and management of users, and achieving sustainable growth in performance.</a:t>
            </a:r>
            <a:endParaRPr lang="en-US" sz="1100" dirty="0"/>
          </a:p>
        </p:txBody>
      </p:sp>
      <p:sp>
        <p:nvSpPr>
          <p:cNvPr id="9" name="AutoShape 9"/>
          <p:cNvSpPr/>
          <p:nvPr/>
        </p:nvSpPr>
        <p:spPr>
          <a:xfrm>
            <a:off x="4394200" y="2794000"/>
            <a:ext cx="3378200" cy="2413000"/>
          </a:xfrm>
          <a:prstGeom prst="roundRect">
            <a:avLst>
              <a:gd name="adj" fmla="val 0"/>
            </a:avLst>
          </a:prstGeom>
          <a:solidFill>
            <a:srgbClr val="FFFFFF">
              <a:alpha val="5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48200" y="3048000"/>
            <a:ext cx="406400" cy="406400"/>
          </a:xfrm>
          <a:prstGeom prst="rect">
            <a:avLst/>
          </a:prstGeom>
        </p:spPr>
      </p:pic>
      <p:sp>
        <p:nvSpPr>
          <p:cNvPr id="11" name="AutoShape 11"/>
          <p:cNvSpPr/>
          <p:nvPr/>
        </p:nvSpPr>
        <p:spPr>
          <a:xfrm>
            <a:off x="5156200" y="3048000"/>
            <a:ext cx="254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Noto Sans SC"/>
                <a:ea typeface="Noto Sans SC"/>
                <a:cs typeface="Noto Sans SC"/>
                <a:sym typeface="Noto Sans SC"/>
              </a:rPr>
              <a:t>Intelligent Manufacturing · Production Line Upgrade</a:t>
            </a:r>
            <a:endParaRPr lang="en-US" sz="1100"/>
          </a:p>
        </p:txBody>
      </p:sp>
      <p:sp>
        <p:nvSpPr>
          <p:cNvPr id="12" name="AutoShape 12"/>
          <p:cNvSpPr/>
          <p:nvPr/>
        </p:nvSpPr>
        <p:spPr>
          <a:xfrm>
            <a:off x="4660900" y="3810000"/>
            <a:ext cx="28702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dirty="0">
                <a:solidFill>
                  <a:srgbClr val="334155"/>
                </a:solidFill>
                <a:latin typeface="Noto Sans SC"/>
                <a:ea typeface="Noto Sans SC"/>
                <a:cs typeface="Noto Sans SC"/>
                <a:sym typeface="Noto Sans SC"/>
              </a:rPr>
              <a:t>Building an intelligent management system, connecting production, supply and marketing data, optimizing production processes, improving production efficiency and quality, and promoting intelligent upgrading of enterprises.</a:t>
            </a:r>
            <a:endParaRPr lang="en-US" sz="1100" dirty="0"/>
          </a:p>
        </p:txBody>
      </p:sp>
      <p:sp>
        <p:nvSpPr>
          <p:cNvPr id="13" name="AutoShape 13"/>
          <p:cNvSpPr/>
          <p:nvPr/>
        </p:nvSpPr>
        <p:spPr>
          <a:xfrm>
            <a:off x="8026400" y="2956792"/>
            <a:ext cx="3378200" cy="2412999"/>
          </a:xfrm>
          <a:prstGeom prst="roundRect">
            <a:avLst>
              <a:gd name="adj" fmla="val 0"/>
            </a:avLst>
          </a:prstGeom>
          <a:solidFill>
            <a:srgbClr val="FFFFFF">
              <a:alpha val="5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80400" y="3048000"/>
            <a:ext cx="406400" cy="406400"/>
          </a:xfrm>
          <a:prstGeom prst="rect">
            <a:avLst/>
          </a:prstGeom>
        </p:spPr>
      </p:pic>
      <p:sp>
        <p:nvSpPr>
          <p:cNvPr id="15" name="AutoShape 15"/>
          <p:cNvSpPr/>
          <p:nvPr/>
        </p:nvSpPr>
        <p:spPr>
          <a:xfrm>
            <a:off x="8788400" y="3048000"/>
            <a:ext cx="254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Noto Sans SC"/>
                <a:ea typeface="Noto Sans SC"/>
                <a:cs typeface="Noto Sans SC"/>
                <a:sym typeface="Noto Sans SC"/>
              </a:rPr>
              <a:t>Smart Finance · Safe and Efficient</a:t>
            </a:r>
            <a:endParaRPr lang="en-US" sz="1100"/>
          </a:p>
        </p:txBody>
      </p:sp>
      <p:sp>
        <p:nvSpPr>
          <p:cNvPr id="16" name="AutoShape 16"/>
          <p:cNvSpPr/>
          <p:nvPr/>
        </p:nvSpPr>
        <p:spPr>
          <a:xfrm>
            <a:off x="8280400" y="3746500"/>
            <a:ext cx="28702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dirty="0">
                <a:solidFill>
                  <a:srgbClr val="334155"/>
                </a:solidFill>
                <a:latin typeface="Noto Sans SC"/>
                <a:ea typeface="Noto Sans SC"/>
                <a:cs typeface="Noto Sans SC"/>
                <a:sym typeface="Noto Sans SC"/>
              </a:rPr>
              <a:t>Building a risk control and management system, realizing real-time monitoring and analysis of financial data, ensuring the security and stability of funds, and helping financial institutions improve service quality and user experience.</a:t>
            </a:r>
            <a:endParaRPr lang="en-US" sz="1100" dirty="0"/>
          </a:p>
        </p:txBody>
      </p:sp>
      <p:sp>
        <p:nvSpPr>
          <p:cNvPr id="17" name="AutoShape 17"/>
          <p:cNvSpPr/>
          <p:nvPr/>
        </p:nvSpPr>
        <p:spPr>
          <a:xfrm>
            <a:off x="762000" y="5461000"/>
            <a:ext cx="10668000" cy="762000"/>
          </a:xfrm>
          <a:prstGeom prst="roundRect">
            <a:avLst>
              <a:gd name="adj" fmla="val 0"/>
            </a:avLst>
          </a:prstGeom>
          <a:solidFill>
            <a:srgbClr val="22C55E">
              <a:alpha val="10000"/>
            </a:srgbClr>
          </a:solidFill>
          <a:ln w="25400" cap="flat" cmpd="sng">
            <a:noFill/>
            <a:prstDash val="solid"/>
            <a:round/>
          </a:ln>
        </p:spPr>
        <p:txBody>
          <a:bodyPr vert="horz" wrap="square" lIns="63500" tIns="63500" rIns="63500" bIns="63500" rtlCol="0" anchor="ctr"/>
          <a:lstStyle/>
          <a:p>
            <a:pPr algn="ctr">
              <a:defRPr/>
            </a:pPr>
            <a:endParaRPr/>
          </a:p>
        </p:txBody>
      </p:sp>
      <p:sp>
        <p:nvSpPr>
          <p:cNvPr id="18" name="AutoShape 18"/>
          <p:cNvSpPr/>
          <p:nvPr/>
        </p:nvSpPr>
        <p:spPr>
          <a:xfrm>
            <a:off x="762000" y="5613400"/>
            <a:ext cx="10668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1400" b="1" i="0" u="none" strike="noStrike">
                <a:solidFill>
                  <a:srgbClr val="166534"/>
                </a:solidFill>
                <a:latin typeface="Noto Sans SC"/>
                <a:ea typeface="Noto Sans SC"/>
                <a:cs typeface="Noto Sans SC"/>
                <a:sym typeface="Noto Sans SC"/>
              </a:rPr>
              <a:t>From traditional business to digital transformation, WebBuilder continues to empower thousands of industries, laying a solid digital foundation for reliable development.</a:t>
            </a:r>
            <a:endParaRPr lang="en-US" sz="11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334155"/>
                </a:solidFill>
                <a:latin typeface="Noto Sans SC"/>
                <a:ea typeface="Noto Sans SC"/>
                <a:cs typeface="Noto Sans SC"/>
                <a:sym typeface="Noto Sans SC"/>
              </a:rPr>
              <a:t>Finance Industry Case</a:t>
            </a:r>
            <a:endParaRPr lang="en-US" sz="1100"/>
          </a:p>
        </p:txBody>
      </p:sp>
      <p:sp>
        <p:nvSpPr>
          <p:cNvPr id="5" name="AutoShape 5"/>
          <p:cNvSpPr/>
          <p:nvPr/>
        </p:nvSpPr>
        <p:spPr>
          <a:xfrm>
            <a:off x="4064000" y="2032000"/>
            <a:ext cx="7366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0" i="0" u="none" strike="noStrike">
                <a:solidFill>
                  <a:srgbClr val="475569"/>
                </a:solidFill>
                <a:latin typeface="Noto Sans SC"/>
                <a:ea typeface="Noto Sans SC"/>
                <a:cs typeface="Noto Sans SC"/>
                <a:sym typeface="Noto Sans SC"/>
              </a:rPr>
              <a:t>A large commercial bank introduced the WebBuilder low-code platform to quickly build a risk management system, realizing real-time collection, monitoring, early warning and intelligent analysis of risk data, effectively improving risk identification and disposal efficiency, and escorting the safe operation of business.</a:t>
            </a:r>
            <a:endParaRPr lang="en-US" sz="1100"/>
          </a:p>
        </p:txBody>
      </p:sp>
      <p:sp>
        <p:nvSpPr>
          <p:cNvPr id="6" name="AutoShape 6"/>
          <p:cNvSpPr/>
          <p:nvPr/>
        </p:nvSpPr>
        <p:spPr>
          <a:xfrm>
            <a:off x="4064000" y="3683000"/>
            <a:ext cx="3556000" cy="1778000"/>
          </a:xfrm>
          <a:prstGeom prst="roundRect">
            <a:avLst>
              <a:gd name="adj" fmla="val 0"/>
            </a:avLst>
          </a:prstGeom>
          <a:solidFill>
            <a:srgbClr val="22C55E">
              <a:alpha val="8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7" name="Picture 7"/>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67200" y="3886200"/>
            <a:ext cx="355600" cy="355600"/>
          </a:xfrm>
          <a:prstGeom prst="rect">
            <a:avLst/>
          </a:prstGeom>
        </p:spPr>
      </p:pic>
      <p:sp>
        <p:nvSpPr>
          <p:cNvPr id="8" name="AutoShape 8"/>
          <p:cNvSpPr/>
          <p:nvPr/>
        </p:nvSpPr>
        <p:spPr>
          <a:xfrm>
            <a:off x="4724400" y="3810000"/>
            <a:ext cx="2794000" cy="558800"/>
          </a:xfrm>
          <a:prstGeom prst="rect">
            <a:avLst/>
          </a:prstGeom>
          <a:noFill/>
          <a:ln w="12700" cap="flat" cmpd="sng">
            <a:noFill/>
            <a:prstDash val="solid"/>
            <a:round/>
          </a:ln>
        </p:spPr>
        <p:txBody>
          <a:bodyPr vert="horz" wrap="square" lIns="0" tIns="0" rIns="0" bIns="0" rtlCol="0" anchor="ctr" anchorCtr="0"/>
          <a:lstStyle/>
          <a:p>
            <a:pPr marL="0" indent="0" algn="l">
              <a:lnSpc>
                <a:spcPct val="91666"/>
              </a:lnSpc>
              <a:defRPr/>
            </a:pPr>
            <a:r>
              <a:rPr lang="en-US" sz="1400" b="1" i="0" u="none" strike="noStrike">
                <a:solidFill>
                  <a:srgbClr val="334155"/>
                </a:solidFill>
                <a:latin typeface="Noto Sans SC"/>
                <a:ea typeface="Noto Sans SC"/>
                <a:cs typeface="Noto Sans SC"/>
                <a:sym typeface="Noto Sans SC"/>
              </a:rPr>
              <a:t>60% Development Cycle Reduction</a:t>
            </a:r>
            <a:endParaRPr lang="en-US" sz="1100"/>
          </a:p>
        </p:txBody>
      </p:sp>
      <p:sp>
        <p:nvSpPr>
          <p:cNvPr id="9" name="AutoShape 9"/>
          <p:cNvSpPr/>
          <p:nvPr/>
        </p:nvSpPr>
        <p:spPr>
          <a:xfrm>
            <a:off x="4267200" y="4445000"/>
            <a:ext cx="3149600" cy="457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dirty="0">
                <a:solidFill>
                  <a:srgbClr val="22C55E"/>
                </a:solidFill>
                <a:latin typeface="Noto Sans SC"/>
                <a:ea typeface="Noto Sans SC"/>
                <a:cs typeface="Noto Sans SC"/>
                <a:sym typeface="Noto Sans SC"/>
              </a:rPr>
              <a:t>80%</a:t>
            </a:r>
            <a:endParaRPr lang="en-US" sz="1100" dirty="0"/>
          </a:p>
        </p:txBody>
      </p:sp>
      <p:sp>
        <p:nvSpPr>
          <p:cNvPr id="10" name="AutoShape 10"/>
          <p:cNvSpPr/>
          <p:nvPr/>
        </p:nvSpPr>
        <p:spPr>
          <a:xfrm>
            <a:off x="4267200" y="4953000"/>
            <a:ext cx="31496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64748B"/>
                </a:solidFill>
                <a:latin typeface="Noto Sans SC"/>
                <a:ea typeface="Noto Sans SC"/>
                <a:cs typeface="Noto Sans SC"/>
                <a:sym typeface="Noto Sans SC"/>
              </a:rPr>
              <a:t>The original project with a cycle of 6 months was shortened to 2 months, greatly reducing development costs.</a:t>
            </a:r>
            <a:endParaRPr lang="en-US" sz="1100"/>
          </a:p>
        </p:txBody>
      </p:sp>
      <p:sp>
        <p:nvSpPr>
          <p:cNvPr id="11" name="AutoShape 11"/>
          <p:cNvSpPr/>
          <p:nvPr/>
        </p:nvSpPr>
        <p:spPr>
          <a:xfrm>
            <a:off x="7874000" y="3683000"/>
            <a:ext cx="3556000" cy="1778000"/>
          </a:xfrm>
          <a:prstGeom prst="roundRect">
            <a:avLst>
              <a:gd name="adj" fmla="val 0"/>
            </a:avLst>
          </a:prstGeom>
          <a:solidFill>
            <a:srgbClr val="22C55E">
              <a:alpha val="8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2" name="Picture 12"/>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7200" y="3886200"/>
            <a:ext cx="355600" cy="355600"/>
          </a:xfrm>
          <a:prstGeom prst="rect">
            <a:avLst/>
          </a:prstGeom>
        </p:spPr>
      </p:pic>
      <p:sp>
        <p:nvSpPr>
          <p:cNvPr id="13" name="AutoShape 13"/>
          <p:cNvSpPr/>
          <p:nvPr/>
        </p:nvSpPr>
        <p:spPr>
          <a:xfrm>
            <a:off x="8534400" y="3810000"/>
            <a:ext cx="2794000" cy="558800"/>
          </a:xfrm>
          <a:prstGeom prst="rect">
            <a:avLst/>
          </a:prstGeom>
          <a:noFill/>
          <a:ln w="12700" cap="flat" cmpd="sng">
            <a:noFill/>
            <a:prstDash val="solid"/>
            <a:round/>
          </a:ln>
        </p:spPr>
        <p:txBody>
          <a:bodyPr vert="horz" wrap="square" lIns="0" tIns="0" rIns="0" bIns="0" rtlCol="0" anchor="ctr" anchorCtr="0"/>
          <a:lstStyle/>
          <a:p>
            <a:pPr marL="0" indent="0" algn="l">
              <a:lnSpc>
                <a:spcPct val="91666"/>
              </a:lnSpc>
              <a:defRPr/>
            </a:pPr>
            <a:r>
              <a:rPr lang="en-US" sz="1400" b="1" i="0" u="none" strike="noStrike">
                <a:solidFill>
                  <a:srgbClr val="334155"/>
                </a:solidFill>
                <a:latin typeface="Noto Sans SC"/>
                <a:ea typeface="Noto Sans SC"/>
                <a:cs typeface="Noto Sans SC"/>
                <a:sym typeface="Noto Sans SC"/>
              </a:rPr>
              <a:t>Millisecond-level Real-time Monitoring</a:t>
            </a:r>
            <a:endParaRPr lang="en-US" sz="1100"/>
          </a:p>
        </p:txBody>
      </p:sp>
      <p:sp>
        <p:nvSpPr>
          <p:cNvPr id="14" name="AutoShape 14"/>
          <p:cNvSpPr/>
          <p:nvPr/>
        </p:nvSpPr>
        <p:spPr>
          <a:xfrm>
            <a:off x="8077200" y="4445000"/>
            <a:ext cx="3149600" cy="457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22C55E"/>
                </a:solidFill>
                <a:latin typeface="Noto Sans SC"/>
                <a:ea typeface="Noto Sans SC"/>
                <a:cs typeface="Noto Sans SC"/>
                <a:sym typeface="Noto Sans SC"/>
              </a:rPr>
              <a:t>Millisecond-level</a:t>
            </a:r>
            <a:endParaRPr lang="en-US" sz="1100"/>
          </a:p>
        </p:txBody>
      </p:sp>
      <p:sp>
        <p:nvSpPr>
          <p:cNvPr id="15" name="AutoShape 15"/>
          <p:cNvSpPr/>
          <p:nvPr/>
        </p:nvSpPr>
        <p:spPr>
          <a:xfrm>
            <a:off x="8077200" y="4953000"/>
            <a:ext cx="31496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64748B"/>
                </a:solidFill>
                <a:latin typeface="Noto Sans SC"/>
                <a:ea typeface="Noto Sans SC"/>
                <a:cs typeface="Noto Sans SC"/>
                <a:sym typeface="Noto Sans SC"/>
              </a:rPr>
              <a:t>Real-time monitoring and analysis of massive data, timely warning of risks, and ensuring the safety of funds.</a:t>
            </a:r>
            <a:endParaRPr lang="en-US" sz="1100"/>
          </a:p>
        </p:txBody>
      </p:sp>
      <p:sp>
        <p:nvSpPr>
          <p:cNvPr id="16" name="AutoShape 16"/>
          <p:cNvSpPr/>
          <p:nvPr/>
        </p:nvSpPr>
        <p:spPr>
          <a:xfrm>
            <a:off x="4064000" y="5715000"/>
            <a:ext cx="736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Digital transformation technology empowers, the bank has successfully realized a leap from traditional development to agile development, and is at the forefront of the digital transformation of the financial industry.</a:t>
            </a:r>
            <a:endParaRPr lang="en-US" sz="1100"/>
          </a:p>
        </p:txBody>
      </p:sp>
      <p:pic>
        <p:nvPicPr>
          <p:cNvPr id="18" name="图片 17">
            <a:extLst>
              <a:ext uri="{FF2B5EF4-FFF2-40B4-BE49-F238E27FC236}">
                <a16:creationId xmlns:a16="http://schemas.microsoft.com/office/drawing/2014/main" id="{1136F5D2-D5E8-12BE-D911-20F47BFA020E}"/>
              </a:ext>
            </a:extLst>
          </p:cNvPr>
          <p:cNvPicPr>
            <a:picLocks noChangeAspect="1"/>
          </p:cNvPicPr>
          <p:nvPr/>
        </p:nvPicPr>
        <p:blipFill>
          <a:blip r:embed="rId6"/>
          <a:stretch>
            <a:fillRect/>
          </a:stretch>
        </p:blipFill>
        <p:spPr>
          <a:xfrm>
            <a:off x="344055" y="2146050"/>
            <a:ext cx="3465945" cy="4445499"/>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334155"/>
                </a:solidFill>
                <a:latin typeface="Noto Sans SC"/>
                <a:ea typeface="Noto Sans SC"/>
                <a:cs typeface="Noto Sans SC"/>
                <a:sym typeface="Noto Sans SC"/>
              </a:rPr>
              <a:t>Manufacturing Industry Case</a:t>
            </a:r>
            <a:endParaRPr lang="en-US" sz="1100"/>
          </a:p>
        </p:txBody>
      </p:sp>
      <p:pic>
        <p:nvPicPr>
          <p:cNvPr id="4" name="Picture 4"/>
          <p:cNvPicPr>
            <a:picLocks noChangeAspect="1"/>
          </p:cNvPicPr>
          <p:nvPr/>
        </p:nvPicPr>
        <p:blipFill>
          <a:blip r:embed="rId4"/>
          <a:srcRect t="387" b="387"/>
          <a:stretch>
            <a:fillRect/>
          </a:stretch>
        </p:blipFill>
        <p:spPr>
          <a:xfrm>
            <a:off x="762000" y="2032000"/>
            <a:ext cx="4572000" cy="3048000"/>
          </a:xfrm>
          <a:prstGeom prst="rect">
            <a:avLst/>
          </a:prstGeom>
          <a:noFill/>
          <a:ln w="25400" cap="flat" cmpd="sng">
            <a:noFill/>
            <a:prstDash val="solid"/>
            <a:round/>
          </a:ln>
          <a:effectLst>
            <a:outerShdw blurRad="127000" dist="50800" dir="2700000" algn="tl" rotWithShape="0">
              <a:srgbClr val="000000">
                <a:alpha val="10000"/>
              </a:srgbClr>
            </a:outerShdw>
          </a:effectLst>
        </p:spPr>
      </p:pic>
      <p:sp>
        <p:nvSpPr>
          <p:cNvPr id="5" name="AutoShape 5"/>
          <p:cNvSpPr/>
          <p:nvPr/>
        </p:nvSpPr>
        <p:spPr>
          <a:xfrm>
            <a:off x="5842000" y="2032000"/>
            <a:ext cx="55880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0" i="0" u="none" strike="noStrike">
                <a:solidFill>
                  <a:srgbClr val="475569"/>
                </a:solidFill>
                <a:latin typeface="Noto Sans SC"/>
                <a:ea typeface="Noto Sans SC"/>
                <a:cs typeface="Noto Sans SC"/>
                <a:sym typeface="Noto Sans SC"/>
              </a:rPr>
              <a:t>A well-known automobile manufacturer introduced the WebBuilder low-code platform to build an integrated supply chain management system, realizing the full-process digitalization of material procurement, vehicle management and finished product distribution, breaking the information island of the traditional supply chain, realizing real-time data interaction, and significantly improving the speed of decision-making response and resource utilization.</a:t>
            </a:r>
            <a:endParaRPr lang="en-US" sz="1100"/>
          </a:p>
        </p:txBody>
      </p:sp>
      <p:cxnSp>
        <p:nvCxnSpPr>
          <p:cNvPr id="6" name="Connector 6"/>
          <p:cNvCxnSpPr/>
          <p:nvPr/>
        </p:nvCxnSpPr>
        <p:spPr>
          <a:xfrm rot="-7813">
            <a:off x="5842007" y="4057650"/>
            <a:ext cx="5588000" cy="12700"/>
          </a:xfrm>
          <a:prstGeom prst="straightConnector1">
            <a:avLst/>
          </a:prstGeom>
          <a:solidFill>
            <a:srgbClr val="DEE0E3">
              <a:alpha val="100000"/>
            </a:srgbClr>
          </a:solidFill>
          <a:ln w="12700" cap="flat" cmpd="sng">
            <a:solidFill>
              <a:srgbClr val="22C55E">
                <a:alpha val="30000"/>
              </a:srgbClr>
            </a:solidFill>
            <a:prstDash val="solid"/>
            <a:round/>
            <a:headEnd type="none" w="med" len="med"/>
            <a:tailEnd type="none" w="med" len="med"/>
          </a:ln>
        </p:spPr>
      </p:cxnSp>
      <p:sp>
        <p:nvSpPr>
          <p:cNvPr id="7" name="AutoShape 7"/>
          <p:cNvSpPr/>
          <p:nvPr/>
        </p:nvSpPr>
        <p:spPr>
          <a:xfrm>
            <a:off x="5842000" y="4445000"/>
            <a:ext cx="2730500" cy="1524000"/>
          </a:xfrm>
          <a:prstGeom prst="roundRect">
            <a:avLst>
              <a:gd name="adj" fmla="val 0"/>
            </a:avLst>
          </a:prstGeom>
          <a:solidFill>
            <a:srgbClr val="22C55E">
              <a:alpha val="8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sp>
        <p:nvSpPr>
          <p:cNvPr id="8" name="AutoShape 8"/>
          <p:cNvSpPr/>
          <p:nvPr/>
        </p:nvSpPr>
        <p:spPr>
          <a:xfrm>
            <a:off x="5969000" y="4635500"/>
            <a:ext cx="24765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dirty="0">
                <a:solidFill>
                  <a:srgbClr val="334155"/>
                </a:solidFill>
                <a:latin typeface="Noto Sans SC"/>
                <a:ea typeface="Noto Sans SC"/>
                <a:cs typeface="Noto Sans SC"/>
                <a:sym typeface="Noto Sans SC"/>
              </a:rPr>
              <a:t>45% Operating Cost Reduction</a:t>
            </a:r>
            <a:endParaRPr lang="en-US" sz="1100" dirty="0"/>
          </a:p>
          <a:p>
            <a:pPr marL="0" indent="0" algn="l">
              <a:lnSpc>
                <a:spcPct val="100000"/>
              </a:lnSpc>
            </a:pPr>
            <a:r>
              <a:rPr lang="en-US" sz="1100" b="0" i="0" u="none" strike="noStrike" dirty="0">
                <a:solidFill>
                  <a:srgbClr val="64748B"/>
                </a:solidFill>
                <a:latin typeface="Noto Sans SC"/>
                <a:ea typeface="Noto Sans SC"/>
                <a:cs typeface="Noto Sans SC"/>
                <a:sym typeface="Noto Sans SC"/>
              </a:rPr>
              <a:t>Optimizing the supply chain process, reducing intermediate links and resource waste, and effectively reducing operating costs.</a:t>
            </a:r>
          </a:p>
        </p:txBody>
      </p:sp>
      <p:sp>
        <p:nvSpPr>
          <p:cNvPr id="9" name="AutoShape 9"/>
          <p:cNvSpPr/>
          <p:nvPr/>
        </p:nvSpPr>
        <p:spPr>
          <a:xfrm>
            <a:off x="8699500" y="4445000"/>
            <a:ext cx="2730500" cy="1524000"/>
          </a:xfrm>
          <a:prstGeom prst="roundRect">
            <a:avLst>
              <a:gd name="adj" fmla="val 0"/>
            </a:avLst>
          </a:prstGeom>
          <a:solidFill>
            <a:srgbClr val="22C55E">
              <a:alpha val="8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sp>
        <p:nvSpPr>
          <p:cNvPr id="10" name="AutoShape 10"/>
          <p:cNvSpPr/>
          <p:nvPr/>
        </p:nvSpPr>
        <p:spPr>
          <a:xfrm>
            <a:off x="8826500" y="4635500"/>
            <a:ext cx="24765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4155"/>
                </a:solidFill>
                <a:latin typeface="Noto Sans SC"/>
                <a:ea typeface="Noto Sans SC"/>
                <a:cs typeface="Noto Sans SC"/>
                <a:sym typeface="Noto Sans SC"/>
              </a:rPr>
              <a:t>Production Efficiency UP</a:t>
            </a:r>
            <a:endParaRPr lang="en-US" sz="1100"/>
          </a:p>
          <a:p>
            <a:pPr marL="0" indent="0" algn="l">
              <a:lnSpc>
                <a:spcPct val="100000"/>
              </a:lnSpc>
            </a:pPr>
            <a:r>
              <a:rPr lang="en-US" sz="1100" b="0" i="0" u="none" strike="noStrike">
                <a:solidFill>
                  <a:srgbClr val="64748B"/>
                </a:solidFill>
                <a:latin typeface="Noto Sans SC"/>
                <a:ea typeface="Noto Sans SC"/>
                <a:cs typeface="Noto Sans SC"/>
                <a:sym typeface="Noto Sans SC"/>
              </a:rPr>
              <a:t>Improving production scheduling and resource allocation capabilities, and significantly increasing production efficiency.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4155"/>
                </a:solidFill>
                <a:latin typeface="Noto Sans SC"/>
                <a:ea typeface="Noto Sans SC"/>
                <a:cs typeface="Noto Sans SC"/>
                <a:sym typeface="Noto Sans SC"/>
              </a:rPr>
              <a:t>Company Overview</a:t>
            </a:r>
            <a:endParaRPr lang="en-US" sz="1100"/>
          </a:p>
        </p:txBody>
      </p:sp>
      <p:sp>
        <p:nvSpPr>
          <p:cNvPr id="4" name="AutoShape 4"/>
          <p:cNvSpPr/>
          <p:nvPr/>
        </p:nvSpPr>
        <p:spPr>
          <a:xfrm>
            <a:off x="762000" y="1651000"/>
            <a:ext cx="5334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dirty="0" err="1">
                <a:solidFill>
                  <a:srgbClr val="475569"/>
                </a:solidFill>
                <a:latin typeface="Noto Sans SC"/>
                <a:ea typeface="Noto Sans SC"/>
                <a:cs typeface="Noto Sans SC"/>
                <a:sym typeface="Noto Sans SC"/>
              </a:rPr>
              <a:t>Geejing</a:t>
            </a:r>
            <a:r>
              <a:rPr lang="en-US" sz="1200" b="0" i="0" u="none" strike="noStrike" dirty="0">
                <a:solidFill>
                  <a:srgbClr val="475569"/>
                </a:solidFill>
                <a:latin typeface="Noto Sans SC"/>
                <a:ea typeface="Noto Sans SC"/>
                <a:cs typeface="Noto Sans SC"/>
                <a:sym typeface="Noto Sans SC"/>
              </a:rPr>
              <a:t> is a provider focused on enterprise-level application system development solutions. Relying on profound technical heritage and rich application development experience, we are committed to helping users carry out efficient and high-quality informatization construction.</a:t>
            </a:r>
            <a:endParaRPr lang="en-US" sz="1100" dirty="0"/>
          </a:p>
        </p:txBody>
      </p:sp>
      <p:sp>
        <p:nvSpPr>
          <p:cNvPr id="5" name="AutoShape 5"/>
          <p:cNvSpPr/>
          <p:nvPr/>
        </p:nvSpPr>
        <p:spPr>
          <a:xfrm>
            <a:off x="762000" y="3302000"/>
            <a:ext cx="5334000" cy="1143000"/>
          </a:xfrm>
          <a:prstGeom prst="roundRect">
            <a:avLst>
              <a:gd name="adj" fmla="val 0"/>
            </a:avLst>
          </a:prstGeom>
          <a:solidFill>
            <a:srgbClr val="22C55E">
              <a:alpha val="8000"/>
            </a:srgbClr>
          </a:solidFill>
          <a:ln w="12700" cap="flat" cmpd="sng">
            <a:solidFill>
              <a:srgbClr val="22C55E">
                <a:alpha val="20000"/>
              </a:srgbClr>
            </a:solidFill>
            <a:prstDash val="solid"/>
            <a:round/>
          </a:ln>
        </p:spPr>
        <p:txBody>
          <a:bodyPr vert="horz" wrap="square" lIns="0" tIns="0" rIns="0" bIns="0" rtlCol="0" anchor="ctr" anchorCtr="0"/>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00" y="3454400"/>
            <a:ext cx="355600" cy="355600"/>
          </a:xfrm>
          <a:prstGeom prst="rect">
            <a:avLst/>
          </a:prstGeom>
        </p:spPr>
      </p:pic>
      <p:sp>
        <p:nvSpPr>
          <p:cNvPr id="7" name="AutoShape 7"/>
          <p:cNvSpPr/>
          <p:nvPr/>
        </p:nvSpPr>
        <p:spPr>
          <a:xfrm>
            <a:off x="1460500" y="3429000"/>
            <a:ext cx="45085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dirty="0">
                <a:solidFill>
                  <a:srgbClr val="22C55E"/>
                </a:solidFill>
                <a:latin typeface="Noto Sans SC"/>
                <a:ea typeface="Noto Sans SC"/>
                <a:cs typeface="Noto Sans SC"/>
                <a:sym typeface="Noto Sans SC"/>
              </a:rPr>
              <a:t>Precise Positioning - Solution Expert</a:t>
            </a:r>
            <a:endParaRPr lang="en-US" sz="1100" dirty="0"/>
          </a:p>
          <a:p>
            <a:pPr marL="0" indent="0" algn="l">
              <a:lnSpc>
                <a:spcPct val="100000"/>
              </a:lnSpc>
            </a:pPr>
            <a:r>
              <a:rPr lang="en-US" sz="1100" b="0" i="0" u="none" strike="noStrike" dirty="0">
                <a:solidFill>
                  <a:srgbClr val="334155">
                    <a:alpha val="80000"/>
                  </a:srgbClr>
                </a:solidFill>
                <a:latin typeface="Noto Sans SC"/>
                <a:ea typeface="Noto Sans SC"/>
                <a:cs typeface="Noto Sans SC"/>
                <a:sym typeface="Noto Sans SC"/>
              </a:rPr>
              <a:t>Committed to providing professional, comprehensive and high-quality solutions to help enterprises achieve digital transformation.</a:t>
            </a:r>
          </a:p>
        </p:txBody>
      </p:sp>
      <p:sp>
        <p:nvSpPr>
          <p:cNvPr id="8" name="AutoShape 8"/>
          <p:cNvSpPr/>
          <p:nvPr/>
        </p:nvSpPr>
        <p:spPr>
          <a:xfrm>
            <a:off x="762000" y="4508500"/>
            <a:ext cx="5334000" cy="1143000"/>
          </a:xfrm>
          <a:prstGeom prst="roundRect">
            <a:avLst>
              <a:gd name="adj" fmla="val 0"/>
            </a:avLst>
          </a:prstGeom>
          <a:solidFill>
            <a:srgbClr val="22C55E">
              <a:alpha val="8000"/>
            </a:srgbClr>
          </a:solidFill>
          <a:ln w="12700" cap="flat" cmpd="sng">
            <a:solidFill>
              <a:srgbClr val="22C55E">
                <a:alpha val="20000"/>
              </a:srgbClr>
            </a:solidFill>
            <a:prstDash val="solid"/>
            <a:round/>
          </a:ln>
        </p:spPr>
        <p:txBody>
          <a:bodyPr vert="horz" wrap="square" lIns="0" tIns="0" rIns="0" bIns="0" rtlCol="0" anchor="ctr" anchorCtr="0"/>
          <a:lstStyle/>
          <a:p>
            <a:pPr algn="ctr">
              <a:defRPr/>
            </a:pPr>
            <a:endParaRPr/>
          </a:p>
        </p:txBody>
      </p:sp>
      <p:pic>
        <p:nvPicPr>
          <p:cNvPr id="9" name="Picture 9"/>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2500" y="4660900"/>
            <a:ext cx="355600" cy="355600"/>
          </a:xfrm>
          <a:prstGeom prst="rect">
            <a:avLst/>
          </a:prstGeom>
        </p:spPr>
      </p:pic>
      <p:sp>
        <p:nvSpPr>
          <p:cNvPr id="10" name="AutoShape 10"/>
          <p:cNvSpPr/>
          <p:nvPr/>
        </p:nvSpPr>
        <p:spPr>
          <a:xfrm>
            <a:off x="1460500" y="4635500"/>
            <a:ext cx="45085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a:ea typeface="Noto Sans SC"/>
                <a:cs typeface="Noto Sans SC"/>
                <a:sym typeface="Noto Sans SC"/>
              </a:rPr>
              <a:t>Core Strength - Driven by Technology and Experience</a:t>
            </a:r>
            <a:endParaRPr lang="en-US" sz="1100"/>
          </a:p>
          <a:p>
            <a:pPr marL="0" indent="0" algn="l">
              <a:lnSpc>
                <a:spcPct val="100000"/>
              </a:lnSpc>
            </a:pPr>
            <a:r>
              <a:rPr lang="en-US" sz="1100" b="0" i="0" u="none" strike="noStrike">
                <a:solidFill>
                  <a:srgbClr val="334155">
                    <a:alpha val="80000"/>
                  </a:srgbClr>
                </a:solidFill>
                <a:latin typeface="Noto Sans SC"/>
                <a:ea typeface="Noto Sans SC"/>
                <a:cs typeface="Noto Sans SC"/>
                <a:sym typeface="Noto Sans SC"/>
              </a:rPr>
              <a:t>With profound technical accumulation and rich practical experience, we ensure the stability, high efficiency and scalability of the system.</a:t>
            </a:r>
          </a:p>
        </p:txBody>
      </p:sp>
      <p:pic>
        <p:nvPicPr>
          <p:cNvPr id="11" name="Picture 11"/>
          <p:cNvPicPr>
            <a:picLocks noChangeAspect="1"/>
          </p:cNvPicPr>
          <p:nvPr/>
        </p:nvPicPr>
        <p:blipFill>
          <a:blip r:embed="rId6"/>
          <a:srcRect t="1127" b="1127"/>
          <a:stretch>
            <a:fillRect/>
          </a:stretch>
        </p:blipFill>
        <p:spPr>
          <a:xfrm>
            <a:off x="6477000" y="2286000"/>
            <a:ext cx="4826000" cy="3302000"/>
          </a:xfrm>
          <a:prstGeom prst="rect">
            <a:avLst/>
          </a:prstGeom>
          <a:noFill/>
          <a:ln w="25400" cap="flat" cmpd="sng">
            <a:solidFill>
              <a:srgbClr val="FFFFFF">
                <a:alpha val="80000"/>
              </a:srgbClr>
            </a:solidFill>
            <a:prstDash val="solid"/>
            <a:round/>
          </a:ln>
          <a:effectLst>
            <a:outerShdw blurRad="203200" dist="76200" dir="2700000" algn="tl" rotWithShape="0">
              <a:srgbClr val="000000">
                <a:alpha val="12000"/>
              </a:srgbClr>
            </a:outerShdw>
          </a:effectLst>
        </p:spPr>
      </p:pic>
      <p:sp>
        <p:nvSpPr>
          <p:cNvPr id="12" name="AutoShape 12"/>
          <p:cNvSpPr/>
          <p:nvPr/>
        </p:nvSpPr>
        <p:spPr>
          <a:xfrm>
            <a:off x="6477000" y="5715000"/>
            <a:ext cx="4826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22C55E"/>
                </a:solidFill>
                <a:latin typeface="Noto Sans SC"/>
                <a:ea typeface="Noto Sans SC"/>
                <a:cs typeface="Noto Sans SC"/>
                <a:sym typeface="Noto Sans SC"/>
              </a:rPr>
              <a:t>Empowering Enterprise Digital Takeoff with Technology</a:t>
            </a:r>
            <a:endParaRPr lang="en-US" sz="11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800" b="1" i="0" u="none" strike="noStrike">
                <a:solidFill>
                  <a:srgbClr val="334155"/>
                </a:solidFill>
                <a:latin typeface="Noto Sans SC"/>
                <a:ea typeface="Noto Sans SC"/>
                <a:cs typeface="Noto Sans SC"/>
                <a:sym typeface="Noto Sans SC"/>
              </a:rPr>
              <a:t>Retail Industry Case</a:t>
            </a:r>
            <a:endParaRPr lang="en-US" sz="1100"/>
          </a:p>
        </p:txBody>
      </p:sp>
      <p:sp>
        <p:nvSpPr>
          <p:cNvPr id="4" name="AutoShape 4"/>
          <p:cNvSpPr/>
          <p:nvPr/>
        </p:nvSpPr>
        <p:spPr>
          <a:xfrm>
            <a:off x="762000" y="1778000"/>
            <a:ext cx="508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Noto Sans SC"/>
                <a:ea typeface="Noto Sans SC"/>
                <a:cs typeface="Noto Sans SC"/>
                <a:sym typeface="Noto Sans SC"/>
              </a:rPr>
              <a:t>Implementation of Intelligent Membership Management and Marketing System</a:t>
            </a:r>
            <a:endParaRPr lang="en-US" sz="1100"/>
          </a:p>
        </p:txBody>
      </p:sp>
      <p:sp>
        <p:nvSpPr>
          <p:cNvPr id="5" name="AutoShape 5"/>
          <p:cNvSpPr/>
          <p:nvPr/>
        </p:nvSpPr>
        <p:spPr>
          <a:xfrm>
            <a:off x="762000" y="2794000"/>
            <a:ext cx="5080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300" b="0" i="0" u="none" strike="noStrike" dirty="0">
                <a:solidFill>
                  <a:srgbClr val="475569"/>
                </a:solidFill>
                <a:latin typeface="Noto Sans SC"/>
                <a:ea typeface="Noto Sans SC"/>
                <a:cs typeface="Noto Sans SC"/>
                <a:sym typeface="Noto Sans SC"/>
              </a:rPr>
              <a:t>A well-known retail enterprise built a digital membership system through the </a:t>
            </a:r>
            <a:r>
              <a:rPr lang="en-US" sz="1300" b="0" i="0" u="none" strike="noStrike" dirty="0" err="1">
                <a:solidFill>
                  <a:srgbClr val="475569"/>
                </a:solidFill>
                <a:latin typeface="Noto Sans SC"/>
                <a:ea typeface="Noto Sans SC"/>
                <a:cs typeface="Noto Sans SC"/>
                <a:sym typeface="Noto Sans SC"/>
              </a:rPr>
              <a:t>WebBuilder</a:t>
            </a:r>
            <a:r>
              <a:rPr lang="en-US" sz="1300" b="0" i="0" u="none" strike="noStrike" dirty="0">
                <a:solidFill>
                  <a:srgbClr val="475569"/>
                </a:solidFill>
                <a:latin typeface="Noto Sans SC"/>
                <a:ea typeface="Noto Sans SC"/>
                <a:cs typeface="Noto Sans SC"/>
                <a:sym typeface="Noto Sans SC"/>
              </a:rPr>
              <a:t> low-code platform, realizing the digitalization of member management, the automation of marketing activities, and the intelligent transformation of user operations.</a:t>
            </a:r>
            <a:endParaRPr lang="en-US" sz="1100" dirty="0"/>
          </a:p>
        </p:txBody>
      </p:sp>
      <p:sp>
        <p:nvSpPr>
          <p:cNvPr id="6" name="AutoShape 6"/>
          <p:cNvSpPr/>
          <p:nvPr/>
        </p:nvSpPr>
        <p:spPr>
          <a:xfrm>
            <a:off x="762000" y="4317999"/>
            <a:ext cx="1600200" cy="2373745"/>
          </a:xfrm>
          <a:prstGeom prst="roundRect">
            <a:avLst>
              <a:gd name="adj" fmla="val 0"/>
            </a:avLst>
          </a:prstGeom>
          <a:solidFill>
            <a:srgbClr val="22C55E">
              <a:alpha val="8000"/>
            </a:srgbClr>
          </a:solidFill>
          <a:ln cap="flat" cmpd="sng">
            <a:solidFill>
              <a:srgbClr val="0CAC47">
                <a:alpha val="8000"/>
              </a:srgbClr>
            </a:solidFill>
            <a:prstDash val="solid"/>
            <a:round/>
          </a:ln>
        </p:spPr>
        <p:txBody>
          <a:bodyPr vert="horz" wrap="square" lIns="63500" tIns="63500" rIns="63500" bIns="63500" rtlCol="0" anchor="ctr"/>
          <a:lstStyle/>
          <a:p>
            <a:pPr algn="ctr">
              <a:defRPr/>
            </a:pPr>
            <a:endParaRPr/>
          </a:p>
        </p:txBody>
      </p:sp>
      <p:pic>
        <p:nvPicPr>
          <p:cNvPr id="7" name="Picture 7"/>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1700" y="4508500"/>
            <a:ext cx="304800" cy="304800"/>
          </a:xfrm>
          <a:prstGeom prst="rect">
            <a:avLst/>
          </a:prstGeom>
        </p:spPr>
      </p:pic>
      <p:sp>
        <p:nvSpPr>
          <p:cNvPr id="8" name="AutoShape 8"/>
          <p:cNvSpPr/>
          <p:nvPr/>
        </p:nvSpPr>
        <p:spPr>
          <a:xfrm>
            <a:off x="1295400" y="4406900"/>
            <a:ext cx="127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91666"/>
              </a:lnSpc>
              <a:defRPr/>
            </a:pPr>
            <a:r>
              <a:rPr lang="en-US" sz="1400" b="1" i="0" u="none" strike="noStrike" dirty="0">
                <a:solidFill>
                  <a:srgbClr val="334155"/>
                </a:solidFill>
                <a:latin typeface="Noto Sans SC"/>
                <a:ea typeface="Noto Sans SC"/>
                <a:cs typeface="Noto Sans SC"/>
                <a:sym typeface="Noto Sans SC"/>
              </a:rPr>
              <a:t>Member Digitaliz</a:t>
            </a:r>
            <a:r>
              <a:rPr lang="en-US" altLang="zh-CN" sz="1400" b="1" i="0" u="none" strike="noStrike" dirty="0">
                <a:solidFill>
                  <a:srgbClr val="334155"/>
                </a:solidFill>
                <a:latin typeface="Noto Sans SC"/>
                <a:ea typeface="Noto Sans SC"/>
                <a:cs typeface="Noto Sans SC"/>
                <a:sym typeface="Noto Sans SC"/>
              </a:rPr>
              <a:t>e</a:t>
            </a:r>
            <a:endParaRPr lang="en-US" sz="1100" dirty="0"/>
          </a:p>
        </p:txBody>
      </p:sp>
      <p:sp>
        <p:nvSpPr>
          <p:cNvPr id="9" name="AutoShape 9"/>
          <p:cNvSpPr/>
          <p:nvPr/>
        </p:nvSpPr>
        <p:spPr>
          <a:xfrm>
            <a:off x="952500" y="5397500"/>
            <a:ext cx="13462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dirty="0">
                <a:solidFill>
                  <a:srgbClr val="64748B"/>
                </a:solidFill>
                <a:latin typeface="Noto Sans SC"/>
                <a:ea typeface="Noto Sans SC"/>
                <a:cs typeface="Noto Sans SC"/>
                <a:sym typeface="Noto Sans SC"/>
              </a:rPr>
              <a:t>Realizing the full life cycle management of members, accurately portraying user portraits, and providing personalized services.</a:t>
            </a:r>
            <a:endParaRPr lang="en-US" sz="1100" dirty="0"/>
          </a:p>
        </p:txBody>
      </p:sp>
      <p:sp>
        <p:nvSpPr>
          <p:cNvPr id="10" name="AutoShape 10"/>
          <p:cNvSpPr/>
          <p:nvPr/>
        </p:nvSpPr>
        <p:spPr>
          <a:xfrm>
            <a:off x="2489200" y="4318000"/>
            <a:ext cx="1600200" cy="2373744"/>
          </a:xfrm>
          <a:prstGeom prst="roundRect">
            <a:avLst>
              <a:gd name="adj" fmla="val 0"/>
            </a:avLst>
          </a:prstGeom>
          <a:solidFill>
            <a:srgbClr val="22C55E">
              <a:alpha val="8000"/>
            </a:srgbClr>
          </a:solidFill>
          <a:ln cap="flat" cmpd="sng">
            <a:solidFill>
              <a:srgbClr val="0CAC47">
                <a:alpha val="8000"/>
              </a:srgbClr>
            </a:solidFill>
            <a:prstDash val="solid"/>
            <a:round/>
          </a:ln>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16200" y="4508500"/>
            <a:ext cx="304800" cy="304800"/>
          </a:xfrm>
          <a:prstGeom prst="rect">
            <a:avLst/>
          </a:prstGeom>
        </p:spPr>
      </p:pic>
      <p:sp>
        <p:nvSpPr>
          <p:cNvPr id="12" name="AutoShape 12"/>
          <p:cNvSpPr/>
          <p:nvPr/>
        </p:nvSpPr>
        <p:spPr>
          <a:xfrm>
            <a:off x="3049155" y="4436918"/>
            <a:ext cx="127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91666"/>
              </a:lnSpc>
              <a:defRPr/>
            </a:pPr>
            <a:r>
              <a:rPr lang="en-US" sz="1400" b="1" i="0" u="none" strike="noStrike" dirty="0">
                <a:solidFill>
                  <a:srgbClr val="334155"/>
                </a:solidFill>
                <a:latin typeface="Noto Sans SC"/>
                <a:ea typeface="Noto Sans SC"/>
                <a:cs typeface="Noto Sans SC"/>
                <a:sym typeface="Noto Sans SC"/>
              </a:rPr>
              <a:t>Marketing Automation</a:t>
            </a:r>
            <a:endParaRPr lang="en-US" sz="1100" dirty="0"/>
          </a:p>
        </p:txBody>
      </p:sp>
      <p:sp>
        <p:nvSpPr>
          <p:cNvPr id="13" name="AutoShape 13"/>
          <p:cNvSpPr/>
          <p:nvPr/>
        </p:nvSpPr>
        <p:spPr>
          <a:xfrm>
            <a:off x="2705100" y="5043056"/>
            <a:ext cx="1346200" cy="1179944"/>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dirty="0">
                <a:solidFill>
                  <a:srgbClr val="64748B"/>
                </a:solidFill>
                <a:latin typeface="Noto Sans SC"/>
                <a:ea typeface="Noto Sans SC"/>
                <a:cs typeface="Noto Sans SC"/>
                <a:sym typeface="Noto Sans SC"/>
              </a:rPr>
              <a:t>Automatically triggering marketing activities according to user behavior, improving conversion rates and user stickiness.</a:t>
            </a:r>
            <a:endParaRPr lang="en-US" sz="1100" dirty="0"/>
          </a:p>
        </p:txBody>
      </p:sp>
      <p:sp>
        <p:nvSpPr>
          <p:cNvPr id="14" name="AutoShape 14"/>
          <p:cNvSpPr/>
          <p:nvPr/>
        </p:nvSpPr>
        <p:spPr>
          <a:xfrm>
            <a:off x="4216400" y="4318000"/>
            <a:ext cx="1600200" cy="2373744"/>
          </a:xfrm>
          <a:prstGeom prst="roundRect">
            <a:avLst>
              <a:gd name="adj" fmla="val 0"/>
            </a:avLst>
          </a:prstGeom>
          <a:solidFill>
            <a:srgbClr val="22C55E">
              <a:alpha val="8000"/>
            </a:srgbClr>
          </a:solidFill>
          <a:ln cap="flat" cmpd="sng">
            <a:solidFill>
              <a:srgbClr val="0CAC47">
                <a:alpha val="8000"/>
              </a:srgbClr>
            </a:solidFill>
            <a:prstDash val="solid"/>
            <a:round/>
          </a:ln>
        </p:spPr>
        <p:txBody>
          <a:bodyPr vert="horz" wrap="square" lIns="63500" tIns="63500" rIns="63500" bIns="63500" rtlCol="0" anchor="ctr"/>
          <a:lstStyle/>
          <a:p>
            <a:pPr algn="ctr">
              <a:defRPr/>
            </a:pPr>
            <a:endParaRPr/>
          </a:p>
        </p:txBody>
      </p:sp>
      <p:pic>
        <p:nvPicPr>
          <p:cNvPr id="15" name="Picture 1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19155" y="4508500"/>
            <a:ext cx="304800" cy="304800"/>
          </a:xfrm>
          <a:prstGeom prst="rect">
            <a:avLst/>
          </a:prstGeom>
        </p:spPr>
      </p:pic>
      <p:sp>
        <p:nvSpPr>
          <p:cNvPr id="16" name="AutoShape 16"/>
          <p:cNvSpPr/>
          <p:nvPr/>
        </p:nvSpPr>
        <p:spPr>
          <a:xfrm>
            <a:off x="4749801" y="4406900"/>
            <a:ext cx="127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91666"/>
              </a:lnSpc>
              <a:defRPr/>
            </a:pPr>
            <a:r>
              <a:rPr lang="en-US" sz="1400" b="1" i="0" u="none" strike="noStrike" dirty="0">
                <a:solidFill>
                  <a:srgbClr val="334155"/>
                </a:solidFill>
                <a:latin typeface="Noto Sans SC"/>
                <a:ea typeface="Noto Sans SC"/>
                <a:cs typeface="Noto Sans SC"/>
                <a:sym typeface="Noto Sans SC"/>
              </a:rPr>
              <a:t>Business Growth</a:t>
            </a:r>
            <a:endParaRPr lang="en-US" sz="1100" dirty="0"/>
          </a:p>
        </p:txBody>
      </p:sp>
      <p:sp>
        <p:nvSpPr>
          <p:cNvPr id="17" name="AutoShape 17"/>
          <p:cNvSpPr/>
          <p:nvPr/>
        </p:nvSpPr>
        <p:spPr>
          <a:xfrm>
            <a:off x="4368800" y="4986482"/>
            <a:ext cx="1346200" cy="12319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dirty="0">
                <a:solidFill>
                  <a:srgbClr val="64748B"/>
                </a:solidFill>
                <a:latin typeface="Noto Sans SC"/>
                <a:ea typeface="Noto Sans SC"/>
                <a:cs typeface="Noto Sans SC"/>
                <a:sym typeface="Noto Sans SC"/>
              </a:rPr>
              <a:t>Improving user experience and repurchase rate through refined operation, achieving sustainable business growth.</a:t>
            </a:r>
            <a:endParaRPr lang="en-US" sz="1100" dirty="0"/>
          </a:p>
        </p:txBody>
      </p:sp>
      <p:pic>
        <p:nvPicPr>
          <p:cNvPr id="18" name="Picture 18"/>
          <p:cNvPicPr>
            <a:picLocks noChangeAspect="1"/>
          </p:cNvPicPr>
          <p:nvPr/>
        </p:nvPicPr>
        <p:blipFill>
          <a:blip r:embed="rId7"/>
          <a:srcRect t="36" b="36"/>
          <a:stretch>
            <a:fillRect/>
          </a:stretch>
        </p:blipFill>
        <p:spPr>
          <a:xfrm>
            <a:off x="6223000" y="2286000"/>
            <a:ext cx="4826000" cy="3213100"/>
          </a:xfrm>
          <a:prstGeom prst="roundRect">
            <a:avLst>
              <a:gd name="adj" fmla="val 4743"/>
            </a:avLst>
          </a:prstGeom>
          <a:noFill/>
          <a:ln w="25400" cap="flat" cmpd="sng">
            <a:noFill/>
            <a:prstDash val="solid"/>
            <a:round/>
          </a:ln>
          <a:effectLst>
            <a:outerShdw blurRad="203200" dist="101600" dir="2700000" algn="tl" rotWithShape="0">
              <a:srgbClr val="000000">
                <a:alpha val="10000"/>
              </a:srgbClr>
            </a:outerShdw>
          </a:effectLst>
        </p:spPr>
      </p:pic>
      <p:sp>
        <p:nvSpPr>
          <p:cNvPr id="19" name="AutoShape 19"/>
          <p:cNvSpPr/>
          <p:nvPr/>
        </p:nvSpPr>
        <p:spPr>
          <a:xfrm>
            <a:off x="6223000" y="5651500"/>
            <a:ext cx="4826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08333"/>
              </a:lnSpc>
              <a:defRPr/>
            </a:pPr>
            <a:r>
              <a:rPr lang="en-US" sz="1200" b="0" i="1" u="none" strike="noStrike">
                <a:solidFill>
                  <a:srgbClr val="475569"/>
                </a:solidFill>
                <a:latin typeface="Noto Sans SC"/>
                <a:ea typeface="Noto Sans SC"/>
                <a:cs typeface="Noto Sans SC"/>
                <a:sym typeface="Noto Sans SC"/>
              </a:rPr>
              <a:t>Empowering digital transformation, building a new integrated retail ecosystem, and maximizing the value of customers.</a:t>
            </a:r>
            <a:endParaRPr lang="en-US" sz="11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000" b="1" i="0" u="none" strike="noStrike">
                <a:solidFill>
                  <a:srgbClr val="334155"/>
                </a:solidFill>
                <a:latin typeface="Noto Sans SC"/>
                <a:ea typeface="Noto Sans SC"/>
                <a:cs typeface="Noto Sans SC"/>
                <a:sym typeface="Noto Sans SC"/>
              </a:rPr>
              <a:t>Medical Industry Case</a:t>
            </a:r>
            <a:endParaRPr lang="en-US" sz="1100"/>
          </a:p>
        </p:txBody>
      </p:sp>
      <p:pic>
        <p:nvPicPr>
          <p:cNvPr id="4" name="Picture 4"/>
          <p:cNvPicPr>
            <a:picLocks noChangeAspect="1"/>
          </p:cNvPicPr>
          <p:nvPr/>
        </p:nvPicPr>
        <p:blipFill>
          <a:blip r:embed="rId4"/>
          <a:srcRect l="36" r="36"/>
          <a:stretch>
            <a:fillRect/>
          </a:stretch>
        </p:blipFill>
        <p:spPr>
          <a:xfrm>
            <a:off x="762000" y="2032000"/>
            <a:ext cx="4572000" cy="2565400"/>
          </a:xfrm>
          <a:prstGeom prst="rect">
            <a:avLst/>
          </a:prstGeom>
          <a:noFill/>
          <a:ln w="25400" cap="flat" cmpd="sng">
            <a:noFill/>
            <a:prstDash val="solid"/>
            <a:round/>
          </a:ln>
          <a:effectLst>
            <a:outerShdw blurRad="228600" dist="76200" dir="2700000" algn="tl" rotWithShape="0">
              <a:srgbClr val="000000">
                <a:alpha val="12000"/>
              </a:srgbClr>
            </a:outerShdw>
          </a:effectLst>
        </p:spPr>
      </p:pic>
      <p:sp>
        <p:nvSpPr>
          <p:cNvPr id="5" name="AutoShape 5"/>
          <p:cNvSpPr/>
          <p:nvPr/>
        </p:nvSpPr>
        <p:spPr>
          <a:xfrm>
            <a:off x="762000" y="4699000"/>
            <a:ext cx="45720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75569"/>
                </a:solidFill>
                <a:latin typeface="Noto Sans SC"/>
                <a:ea typeface="Noto Sans SC"/>
                <a:cs typeface="Noto Sans SC"/>
                <a:sym typeface="Noto Sans SC"/>
              </a:rPr>
              <a:t>Based on the WebBuilder rapid construction platform, the electronic medical record management system has been successfully built, effectively improving the digital management level of the hospital, optimizing medical service processes, and improving the quality of medical services.</a:t>
            </a:r>
            <a:endParaRPr lang="en-US" sz="1100"/>
          </a:p>
        </p:txBody>
      </p:sp>
      <p:sp>
        <p:nvSpPr>
          <p:cNvPr id="6" name="AutoShape 6"/>
          <p:cNvSpPr/>
          <p:nvPr/>
        </p:nvSpPr>
        <p:spPr>
          <a:xfrm>
            <a:off x="5715000" y="2032000"/>
            <a:ext cx="5842000" cy="1270000"/>
          </a:xfrm>
          <a:prstGeom prst="roundRect">
            <a:avLst>
              <a:gd name="adj" fmla="val 0"/>
            </a:avLst>
          </a:prstGeom>
          <a:solidFill>
            <a:srgbClr val="FFFFFF">
              <a:alpha val="65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7" name="Picture 7"/>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43600" y="2260600"/>
            <a:ext cx="457200" cy="457200"/>
          </a:xfrm>
          <a:prstGeom prst="rect">
            <a:avLst/>
          </a:prstGeom>
        </p:spPr>
      </p:pic>
      <p:sp>
        <p:nvSpPr>
          <p:cNvPr id="8" name="AutoShape 8"/>
          <p:cNvSpPr/>
          <p:nvPr/>
        </p:nvSpPr>
        <p:spPr>
          <a:xfrm>
            <a:off x="6527800" y="2108200"/>
            <a:ext cx="4953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dirty="0">
                <a:solidFill>
                  <a:srgbClr val="22C55E"/>
                </a:solidFill>
                <a:latin typeface="Noto Sans SC"/>
                <a:ea typeface="Noto Sans SC"/>
                <a:cs typeface="Noto Sans SC"/>
                <a:sym typeface="Noto Sans SC"/>
              </a:rPr>
              <a:t>Digital Medical Record Storage</a:t>
            </a:r>
            <a:endParaRPr lang="en-US" sz="1100" dirty="0"/>
          </a:p>
          <a:p>
            <a:pPr marL="0" indent="0" algn="l">
              <a:lnSpc>
                <a:spcPct val="100000"/>
              </a:lnSpc>
            </a:pPr>
            <a:r>
              <a:rPr lang="en-US" sz="1300" b="0" i="0" u="none" strike="noStrike" dirty="0">
                <a:solidFill>
                  <a:srgbClr val="334155">
                    <a:alpha val="80000"/>
                  </a:srgbClr>
                </a:solidFill>
                <a:latin typeface="Noto Sans SC"/>
                <a:ea typeface="Noto Sans SC"/>
                <a:cs typeface="Noto Sans SC"/>
                <a:sym typeface="Noto Sans SC"/>
              </a:rPr>
              <a:t>Realizing the paperless storage of medical records, real-time synchronization and sharing, ensuring the security and privacy of medical records.</a:t>
            </a:r>
          </a:p>
        </p:txBody>
      </p:sp>
      <p:sp>
        <p:nvSpPr>
          <p:cNvPr id="9" name="AutoShape 9"/>
          <p:cNvSpPr/>
          <p:nvPr/>
        </p:nvSpPr>
        <p:spPr>
          <a:xfrm>
            <a:off x="5715000" y="3378200"/>
            <a:ext cx="5842000" cy="1270000"/>
          </a:xfrm>
          <a:prstGeom prst="roundRect">
            <a:avLst>
              <a:gd name="adj" fmla="val 0"/>
            </a:avLst>
          </a:prstGeom>
          <a:solidFill>
            <a:srgbClr val="FFFFFF">
              <a:alpha val="65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43600" y="3606800"/>
            <a:ext cx="457200" cy="457200"/>
          </a:xfrm>
          <a:prstGeom prst="rect">
            <a:avLst/>
          </a:prstGeom>
        </p:spPr>
      </p:pic>
      <p:sp>
        <p:nvSpPr>
          <p:cNvPr id="11" name="AutoShape 11"/>
          <p:cNvSpPr/>
          <p:nvPr/>
        </p:nvSpPr>
        <p:spPr>
          <a:xfrm>
            <a:off x="6527800" y="3454400"/>
            <a:ext cx="4953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500" b="1" i="0" u="none" strike="noStrike">
                <a:solidFill>
                  <a:srgbClr val="22C55E"/>
                </a:solidFill>
                <a:latin typeface="Noto Sans SC"/>
                <a:ea typeface="Noto Sans SC"/>
                <a:cs typeface="Noto Sans SC"/>
                <a:sym typeface="Noto Sans SC"/>
              </a:rPr>
              <a:t>Millisecond-level Intelligent Retrieval</a:t>
            </a:r>
            <a:endParaRPr lang="en-US" sz="1100"/>
          </a:p>
          <a:p>
            <a:pPr marL="0" indent="0" algn="l">
              <a:lnSpc>
                <a:spcPct val="100000"/>
              </a:lnSpc>
            </a:pPr>
            <a:r>
              <a:rPr lang="en-US" sz="1200" b="0" i="0" u="none" strike="noStrike">
                <a:solidFill>
                  <a:srgbClr val="334155">
                    <a:alpha val="80000"/>
                  </a:srgbClr>
                </a:solidFill>
                <a:latin typeface="Noto Sans SC"/>
                <a:ea typeface="Noto Sans SC"/>
                <a:cs typeface="Noto Sans SC"/>
                <a:sym typeface="Noto Sans SC"/>
              </a:rPr>
              <a:t>Supporting multi-dimensional query and statistical analysis of medical records, quickly locating key information, reducing the time for doctors to search for information, and improving the efficiency of diagnosis and treatment.</a:t>
            </a:r>
          </a:p>
        </p:txBody>
      </p:sp>
      <p:sp>
        <p:nvSpPr>
          <p:cNvPr id="12" name="AutoShape 12"/>
          <p:cNvSpPr/>
          <p:nvPr/>
        </p:nvSpPr>
        <p:spPr>
          <a:xfrm>
            <a:off x="5715000" y="4724400"/>
            <a:ext cx="5842000" cy="1397000"/>
          </a:xfrm>
          <a:prstGeom prst="roundRect">
            <a:avLst>
              <a:gd name="adj" fmla="val 0"/>
            </a:avLst>
          </a:prstGeom>
          <a:solidFill>
            <a:srgbClr val="FFFFFF">
              <a:alpha val="65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43600" y="4953000"/>
            <a:ext cx="457200" cy="457200"/>
          </a:xfrm>
          <a:prstGeom prst="rect">
            <a:avLst/>
          </a:prstGeom>
        </p:spPr>
      </p:pic>
      <p:sp>
        <p:nvSpPr>
          <p:cNvPr id="14" name="AutoShape 14"/>
          <p:cNvSpPr/>
          <p:nvPr/>
        </p:nvSpPr>
        <p:spPr>
          <a:xfrm>
            <a:off x="6527800" y="4851400"/>
            <a:ext cx="4953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500" b="1" i="0" u="none" strike="noStrike">
                <a:solidFill>
                  <a:srgbClr val="22C55E"/>
                </a:solidFill>
                <a:latin typeface="Noto Sans SC"/>
                <a:ea typeface="Noto Sans SC"/>
                <a:cs typeface="Noto Sans SC"/>
                <a:sym typeface="Noto Sans SC"/>
              </a:rPr>
              <a:t>Service Process Efficiency Improvement</a:t>
            </a:r>
            <a:endParaRPr lang="en-US" sz="1100"/>
          </a:p>
          <a:p>
            <a:pPr marL="0" indent="0" algn="l">
              <a:lnSpc>
                <a:spcPct val="100000"/>
              </a:lnSpc>
            </a:pPr>
            <a:r>
              <a:rPr lang="en-US" sz="1200" b="0" i="0" u="none" strike="noStrike">
                <a:solidFill>
                  <a:srgbClr val="334155">
                    <a:alpha val="80000"/>
                  </a:srgbClr>
                </a:solidFill>
                <a:latin typeface="Noto Sans SC"/>
                <a:ea typeface="Noto Sans SC"/>
                <a:cs typeface="Noto Sans SC"/>
                <a:sym typeface="Noto Sans SC"/>
              </a:rPr>
              <a:t>Optimizing the medical process, reducing the waiting time of patients, allowing medical staff to focus more on diagnosis and treatment, and comprehensively improving the efficiency of medical services and patient satisfaction.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4155"/>
                </a:solidFill>
                <a:latin typeface="Noto Sans SC"/>
                <a:ea typeface="Noto Sans SC"/>
                <a:cs typeface="Noto Sans SC"/>
                <a:sym typeface="Noto Sans SC"/>
              </a:rPr>
              <a:t>06 Our Clients</a:t>
            </a:r>
            <a:endParaRPr lang="en-US" sz="1100"/>
          </a:p>
        </p:txBody>
      </p:sp>
      <p:sp>
        <p:nvSpPr>
          <p:cNvPr id="4" name="AutoShape 4"/>
          <p:cNvSpPr/>
          <p:nvPr/>
        </p:nvSpPr>
        <p:spPr>
          <a:xfrm>
            <a:off x="762000" y="1524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0" i="0" u="none" strike="noStrike">
                <a:solidFill>
                  <a:srgbClr val="64748B"/>
                </a:solidFill>
                <a:latin typeface="Noto Sans SC"/>
                <a:ea typeface="Noto Sans SC"/>
                <a:cs typeface="Noto Sans SC"/>
                <a:sym typeface="Noto Sans SC"/>
              </a:rPr>
              <a:t>Trustworthy partners, working together to create a digital future</a:t>
            </a:r>
            <a:endParaRPr lang="en-US" sz="1100"/>
          </a:p>
        </p:txBody>
      </p:sp>
      <p:sp>
        <p:nvSpPr>
          <p:cNvPr id="5" name="AutoShape 5"/>
          <p:cNvSpPr/>
          <p:nvPr/>
        </p:nvSpPr>
        <p:spPr>
          <a:xfrm>
            <a:off x="762000" y="2540000"/>
            <a:ext cx="3429000" cy="25400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2794000"/>
            <a:ext cx="406400" cy="406400"/>
          </a:xfrm>
          <a:prstGeom prst="rect">
            <a:avLst/>
          </a:prstGeom>
        </p:spPr>
      </p:pic>
      <p:sp>
        <p:nvSpPr>
          <p:cNvPr id="7" name="AutoShape 7"/>
          <p:cNvSpPr/>
          <p:nvPr/>
        </p:nvSpPr>
        <p:spPr>
          <a:xfrm>
            <a:off x="1524000" y="2768600"/>
            <a:ext cx="254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91666"/>
              </a:lnSpc>
              <a:defRPr/>
            </a:pPr>
            <a:r>
              <a:rPr lang="en-US" sz="1600" b="1" i="0" u="none" strike="noStrike">
                <a:solidFill>
                  <a:srgbClr val="334155"/>
                </a:solidFill>
                <a:latin typeface="Noto Sans SC"/>
                <a:ea typeface="Noto Sans SC"/>
                <a:cs typeface="Noto Sans SC"/>
                <a:sym typeface="Noto Sans SC"/>
              </a:rPr>
              <a:t>Industry Leading Enterprises</a:t>
            </a:r>
            <a:endParaRPr lang="en-US" sz="1100"/>
          </a:p>
        </p:txBody>
      </p:sp>
      <p:sp>
        <p:nvSpPr>
          <p:cNvPr id="8" name="AutoShape 8"/>
          <p:cNvSpPr/>
          <p:nvPr/>
        </p:nvSpPr>
        <p:spPr>
          <a:xfrm>
            <a:off x="1016000" y="3429000"/>
            <a:ext cx="2921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Serving thousands of well-known enterprises, focusing on solving the pain points of complex business scenarios, providing reliable and stable solutions, and helping enterprises achieve sustainable development.</a:t>
            </a:r>
            <a:endParaRPr lang="en-US" sz="1100"/>
          </a:p>
        </p:txBody>
      </p:sp>
      <p:sp>
        <p:nvSpPr>
          <p:cNvPr id="9" name="AutoShape 9"/>
          <p:cNvSpPr/>
          <p:nvPr/>
        </p:nvSpPr>
        <p:spPr>
          <a:xfrm>
            <a:off x="4381500" y="2540000"/>
            <a:ext cx="3429000" cy="25400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35500" y="2794000"/>
            <a:ext cx="406400" cy="406400"/>
          </a:xfrm>
          <a:prstGeom prst="rect">
            <a:avLst/>
          </a:prstGeom>
        </p:spPr>
      </p:pic>
      <p:sp>
        <p:nvSpPr>
          <p:cNvPr id="11" name="AutoShape 11"/>
          <p:cNvSpPr/>
          <p:nvPr/>
        </p:nvSpPr>
        <p:spPr>
          <a:xfrm>
            <a:off x="5143500" y="2768600"/>
            <a:ext cx="254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91666"/>
              </a:lnSpc>
              <a:defRPr/>
            </a:pPr>
            <a:r>
              <a:rPr lang="en-US" sz="1600" b="1" i="0" u="none" strike="noStrike">
                <a:solidFill>
                  <a:srgbClr val="334155"/>
                </a:solidFill>
                <a:latin typeface="Noto Sans SC"/>
                <a:ea typeface="Noto Sans SC"/>
                <a:cs typeface="Noto Sans SC"/>
                <a:sym typeface="Noto Sans SC"/>
              </a:rPr>
              <a:t>Technology Innovation Partners</a:t>
            </a:r>
            <a:endParaRPr lang="en-US" sz="1100"/>
          </a:p>
        </p:txBody>
      </p:sp>
      <p:sp>
        <p:nvSpPr>
          <p:cNvPr id="12" name="AutoShape 12"/>
          <p:cNvSpPr/>
          <p:nvPr/>
        </p:nvSpPr>
        <p:spPr>
          <a:xfrm>
            <a:off x="4635500" y="3429000"/>
            <a:ext cx="2921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Growing together with enterprises, providing cutting-edge technical support, helping to realize digital transformation and industrial upgrading, and empowering technological breakthroughs and industrial upgrading.</a:t>
            </a:r>
            <a:endParaRPr lang="en-US" sz="1100"/>
          </a:p>
        </p:txBody>
      </p:sp>
      <p:sp>
        <p:nvSpPr>
          <p:cNvPr id="13" name="AutoShape 13"/>
          <p:cNvSpPr/>
          <p:nvPr/>
        </p:nvSpPr>
        <p:spPr>
          <a:xfrm>
            <a:off x="8001000" y="2540000"/>
            <a:ext cx="3429000" cy="25400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55000" y="2794000"/>
            <a:ext cx="406400" cy="406400"/>
          </a:xfrm>
          <a:prstGeom prst="rect">
            <a:avLst/>
          </a:prstGeom>
        </p:spPr>
      </p:pic>
      <p:sp>
        <p:nvSpPr>
          <p:cNvPr id="15" name="AutoShape 15"/>
          <p:cNvSpPr/>
          <p:nvPr/>
        </p:nvSpPr>
        <p:spPr>
          <a:xfrm>
            <a:off x="8763000" y="2768600"/>
            <a:ext cx="254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91666"/>
              </a:lnSpc>
              <a:defRPr/>
            </a:pPr>
            <a:r>
              <a:rPr lang="en-US" sz="1600" b="1" i="0" u="none" strike="noStrike">
                <a:solidFill>
                  <a:srgbClr val="334155"/>
                </a:solidFill>
                <a:latin typeface="Noto Sans SC"/>
                <a:ea typeface="Noto Sans SC"/>
                <a:cs typeface="Noto Sans SC"/>
                <a:sym typeface="Noto Sans SC"/>
              </a:rPr>
              <a:t>Growing Enterprises</a:t>
            </a:r>
            <a:endParaRPr lang="en-US" sz="1100"/>
          </a:p>
        </p:txBody>
      </p:sp>
      <p:sp>
        <p:nvSpPr>
          <p:cNvPr id="16" name="AutoShape 16"/>
          <p:cNvSpPr/>
          <p:nvPr/>
        </p:nvSpPr>
        <p:spPr>
          <a:xfrm>
            <a:off x="8255000" y="3429000"/>
            <a:ext cx="2921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Providing flexible and scalable solutions to meet the personalized needs of enterprises at different development stages, and helping enterprises achieve rapid growth.</a:t>
            </a:r>
            <a:endParaRPr lang="en-US" sz="1100"/>
          </a:p>
        </p:txBody>
      </p:sp>
      <p:sp>
        <p:nvSpPr>
          <p:cNvPr id="17" name="AutoShape 17"/>
          <p:cNvSpPr/>
          <p:nvPr/>
        </p:nvSpPr>
        <p:spPr>
          <a:xfrm>
            <a:off x="762000" y="5461000"/>
            <a:ext cx="10668000" cy="825500"/>
          </a:xfrm>
          <a:prstGeom prst="roundRect">
            <a:avLst>
              <a:gd name="adj" fmla="val 0"/>
            </a:avLst>
          </a:prstGeom>
          <a:solidFill>
            <a:srgbClr val="22C55E">
              <a:alpha val="10000"/>
            </a:srgbClr>
          </a:solidFill>
          <a:ln cap="flat" cmpd="sng">
            <a:solidFill>
              <a:srgbClr val="0CAC47">
                <a:alpha val="10000"/>
              </a:srgbClr>
            </a:solidFill>
            <a:prstDash val="solid"/>
            <a:round/>
          </a:ln>
        </p:spPr>
        <p:txBody>
          <a:bodyPr vert="horz" wrap="square" lIns="63500" tIns="63500" rIns="63500" bIns="63500" rtlCol="0" anchor="ctr"/>
          <a:lstStyle/>
          <a:p>
            <a:pPr algn="ctr">
              <a:defRPr/>
            </a:pPr>
            <a:endParaRPr/>
          </a:p>
        </p:txBody>
      </p:sp>
      <p:sp>
        <p:nvSpPr>
          <p:cNvPr id="18" name="AutoShape 18"/>
          <p:cNvSpPr/>
          <p:nvPr/>
        </p:nvSpPr>
        <p:spPr>
          <a:xfrm>
            <a:off x="1016000" y="5613400"/>
            <a:ext cx="4953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a:solidFill>
                  <a:srgbClr val="22C55E"/>
                </a:solidFill>
                <a:latin typeface="Noto Sans SC"/>
                <a:ea typeface="Noto Sans SC"/>
                <a:cs typeface="Noto Sans SC"/>
                <a:sym typeface="Noto Sans SC"/>
              </a:rPr>
              <a:t>500+ </a:t>
            </a:r>
            <a:r>
              <a:rPr lang="en-US" sz="1200" b="0" i="0" u="none" strike="noStrike">
                <a:solidFill>
                  <a:srgbClr val="334155"/>
                </a:solidFill>
                <a:latin typeface="Noto Sans SC"/>
                <a:ea typeface="Noto Sans SC"/>
                <a:cs typeface="Noto Sans SC"/>
                <a:sym typeface="Noto Sans SC"/>
              </a:rPr>
              <a:t>enterprises have joined the Geejing ecosystem, covering more than 20 core industries</a:t>
            </a:r>
            <a:endParaRPr lang="en-US" sz="1100"/>
          </a:p>
        </p:txBody>
      </p:sp>
      <p:sp>
        <p:nvSpPr>
          <p:cNvPr id="19" name="AutoShape 19"/>
          <p:cNvSpPr/>
          <p:nvPr/>
        </p:nvSpPr>
        <p:spPr>
          <a:xfrm>
            <a:off x="6223000" y="5613400"/>
            <a:ext cx="4953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a:solidFill>
                  <a:srgbClr val="22C55E"/>
                </a:solidFill>
                <a:latin typeface="Noto Sans SC"/>
                <a:ea typeface="Noto Sans SC"/>
                <a:cs typeface="Noto Sans SC"/>
                <a:sym typeface="Noto Sans SC"/>
              </a:rPr>
              <a:t>98% </a:t>
            </a:r>
            <a:r>
              <a:rPr lang="en-US" sz="1200" b="0" i="0" u="none" strike="noStrike">
                <a:solidFill>
                  <a:srgbClr val="334155"/>
                </a:solidFill>
                <a:latin typeface="Noto Sans SC"/>
                <a:ea typeface="Noto Sans SC"/>
                <a:cs typeface="Noto Sans SC"/>
                <a:sym typeface="Noto Sans SC"/>
              </a:rPr>
              <a:t>customer satisfaction, adhering to the concept of technological empowerment and supporting partners</a:t>
            </a:r>
            <a:endParaRPr lang="en-US" sz="11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600" b="1" i="0" u="none" strike="noStrike">
                <a:solidFill>
                  <a:srgbClr val="334155"/>
                </a:solidFill>
                <a:latin typeface="Noto Sans SC"/>
                <a:ea typeface="Noto Sans SC"/>
                <a:cs typeface="Noto Sans SC"/>
                <a:sym typeface="Noto Sans SC"/>
              </a:rPr>
              <a:t>07 Summary and Outlook</a:t>
            </a:r>
            <a:endParaRPr lang="en-US" sz="1100"/>
          </a:p>
        </p:txBody>
      </p:sp>
      <p:sp>
        <p:nvSpPr>
          <p:cNvPr id="4" name="AutoShape 4"/>
          <p:cNvSpPr/>
          <p:nvPr/>
        </p:nvSpPr>
        <p:spPr>
          <a:xfrm>
            <a:off x="762000" y="1778000"/>
            <a:ext cx="10668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400" b="1" i="0" u="none" strike="noStrike">
                <a:solidFill>
                  <a:srgbClr val="22C55E"/>
                </a:solidFill>
                <a:latin typeface="Noto Sans SC"/>
                <a:ea typeface="Noto Sans SC"/>
                <a:cs typeface="Noto Sans SC"/>
                <a:sym typeface="Noto Sans SC"/>
              </a:rPr>
              <a:t>Opening a New Chapter in Application Development</a:t>
            </a:r>
            <a:endParaRPr lang="en-US" sz="1100"/>
          </a:p>
        </p:txBody>
      </p:sp>
      <p:sp>
        <p:nvSpPr>
          <p:cNvPr id="5" name="AutoShape 5"/>
          <p:cNvSpPr/>
          <p:nvPr/>
        </p:nvSpPr>
        <p:spPr>
          <a:xfrm>
            <a:off x="762000" y="3174999"/>
            <a:ext cx="3378200" cy="2349500"/>
          </a:xfrm>
          <a:prstGeom prst="roundRect">
            <a:avLst>
              <a:gd name="adj" fmla="val 0"/>
            </a:avLst>
          </a:prstGeom>
          <a:solidFill>
            <a:srgbClr val="FFFFFF">
              <a:alpha val="5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3428999"/>
            <a:ext cx="406400" cy="406400"/>
          </a:xfrm>
          <a:prstGeom prst="rect">
            <a:avLst/>
          </a:prstGeom>
        </p:spPr>
      </p:pic>
      <p:sp>
        <p:nvSpPr>
          <p:cNvPr id="7" name="AutoShape 7"/>
          <p:cNvSpPr/>
          <p:nvPr/>
        </p:nvSpPr>
        <p:spPr>
          <a:xfrm>
            <a:off x="1524000" y="3454399"/>
            <a:ext cx="241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4155"/>
                </a:solidFill>
                <a:latin typeface="Noto Sans SC"/>
                <a:ea typeface="Noto Sans SC"/>
                <a:cs typeface="Noto Sans SC"/>
                <a:sym typeface="Noto Sans SC"/>
              </a:rPr>
              <a:t>Milestone Review</a:t>
            </a:r>
            <a:endParaRPr lang="en-US" sz="1100"/>
          </a:p>
        </p:txBody>
      </p:sp>
      <p:sp>
        <p:nvSpPr>
          <p:cNvPr id="8" name="AutoShape 8"/>
          <p:cNvSpPr/>
          <p:nvPr/>
        </p:nvSpPr>
        <p:spPr>
          <a:xfrm>
            <a:off x="1016000" y="4000499"/>
            <a:ext cx="28702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From the initial research and development to the continuous iteration of the product, we have always adhered to the user-centric principle, created a high-performance, high-reliability technical architecture, and strived to create greater value for customers.</a:t>
            </a:r>
            <a:endParaRPr lang="en-US" sz="1100"/>
          </a:p>
        </p:txBody>
      </p:sp>
      <p:sp>
        <p:nvSpPr>
          <p:cNvPr id="9" name="AutoShape 9"/>
          <p:cNvSpPr/>
          <p:nvPr/>
        </p:nvSpPr>
        <p:spPr>
          <a:xfrm>
            <a:off x="4394200" y="3174999"/>
            <a:ext cx="3378200" cy="2349500"/>
          </a:xfrm>
          <a:prstGeom prst="roundRect">
            <a:avLst>
              <a:gd name="adj" fmla="val 0"/>
            </a:avLst>
          </a:prstGeom>
          <a:solidFill>
            <a:srgbClr val="FFFFFF">
              <a:alpha val="5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48200" y="3428999"/>
            <a:ext cx="406400" cy="406400"/>
          </a:xfrm>
          <a:prstGeom prst="rect">
            <a:avLst/>
          </a:prstGeom>
        </p:spPr>
      </p:pic>
      <p:sp>
        <p:nvSpPr>
          <p:cNvPr id="11" name="AutoShape 11"/>
          <p:cNvSpPr/>
          <p:nvPr/>
        </p:nvSpPr>
        <p:spPr>
          <a:xfrm>
            <a:off x="5156200" y="3454399"/>
            <a:ext cx="241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4155"/>
                </a:solidFill>
                <a:latin typeface="Noto Sans SC"/>
                <a:ea typeface="Noto Sans SC"/>
                <a:cs typeface="Noto Sans SC"/>
                <a:sym typeface="Noto Sans SC"/>
              </a:rPr>
              <a:t>Steady Progress</a:t>
            </a:r>
            <a:endParaRPr lang="en-US" sz="1100"/>
          </a:p>
        </p:txBody>
      </p:sp>
      <p:sp>
        <p:nvSpPr>
          <p:cNvPr id="12" name="AutoShape 12"/>
          <p:cNvSpPr/>
          <p:nvPr/>
        </p:nvSpPr>
        <p:spPr>
          <a:xfrm>
            <a:off x="4648200" y="4000499"/>
            <a:ext cx="28702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Continuously optimizing product performance, deeply integrating the core AI engine, improving development efficiency, and building a safer, more stable and efficient development tool to help enterprises develop rapidly.</a:t>
            </a:r>
            <a:endParaRPr lang="en-US" sz="1100"/>
          </a:p>
        </p:txBody>
      </p:sp>
      <p:sp>
        <p:nvSpPr>
          <p:cNvPr id="13" name="AutoShape 13"/>
          <p:cNvSpPr/>
          <p:nvPr/>
        </p:nvSpPr>
        <p:spPr>
          <a:xfrm>
            <a:off x="8026400" y="3174998"/>
            <a:ext cx="3378200" cy="2349499"/>
          </a:xfrm>
          <a:prstGeom prst="roundRect">
            <a:avLst>
              <a:gd name="adj" fmla="val 0"/>
            </a:avLst>
          </a:prstGeom>
          <a:solidFill>
            <a:srgbClr val="FFFFFF">
              <a:alpha val="5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80400" y="3428999"/>
            <a:ext cx="406400" cy="406400"/>
          </a:xfrm>
          <a:prstGeom prst="rect">
            <a:avLst/>
          </a:prstGeom>
        </p:spPr>
      </p:pic>
      <p:sp>
        <p:nvSpPr>
          <p:cNvPr id="15" name="AutoShape 15"/>
          <p:cNvSpPr/>
          <p:nvPr/>
        </p:nvSpPr>
        <p:spPr>
          <a:xfrm>
            <a:off x="8788400" y="3454399"/>
            <a:ext cx="241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4155"/>
                </a:solidFill>
                <a:latin typeface="Noto Sans SC"/>
                <a:ea typeface="Noto Sans SC"/>
                <a:cs typeface="Noto Sans SC"/>
                <a:sym typeface="Noto Sans SC"/>
              </a:rPr>
              <a:t>Future Outlook</a:t>
            </a:r>
            <a:endParaRPr lang="en-US" sz="1100"/>
          </a:p>
        </p:txBody>
      </p:sp>
      <p:sp>
        <p:nvSpPr>
          <p:cNvPr id="16" name="AutoShape 16"/>
          <p:cNvSpPr/>
          <p:nvPr/>
        </p:nvSpPr>
        <p:spPr>
          <a:xfrm>
            <a:off x="8280400" y="4000499"/>
            <a:ext cx="28702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Continuing to innovate and research, enriching multi-scenario application templates, enhancing iteration capabilities, building an open developer ecosystem, and empowering thousands of industries to achieve digital transformation.</a:t>
            </a:r>
            <a:endParaRPr lang="en-US" sz="1100"/>
          </a:p>
        </p:txBody>
      </p:sp>
      <p:sp>
        <p:nvSpPr>
          <p:cNvPr id="17" name="AutoShape 17"/>
          <p:cNvSpPr/>
          <p:nvPr/>
        </p:nvSpPr>
        <p:spPr>
          <a:xfrm>
            <a:off x="762000" y="5905500"/>
            <a:ext cx="10668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1400" b="1" i="0" u="none" strike="noStrike">
                <a:solidFill>
                  <a:srgbClr val="22C55E"/>
                </a:solidFill>
                <a:latin typeface="Noto Sans SC"/>
                <a:ea typeface="Noto Sans SC"/>
                <a:cs typeface="Noto Sans SC"/>
                <a:sym typeface="Noto Sans SC"/>
              </a:rPr>
              <a:t>Empowered by technology, driven by innovation, hand in hand to create an unlimited future for application development.</a:t>
            </a:r>
            <a:endParaRPr lang="en-US" sz="11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4155"/>
                </a:solidFill>
                <a:latin typeface="Noto Sans SC"/>
                <a:ea typeface="Noto Sans SC"/>
                <a:cs typeface="Noto Sans SC"/>
                <a:sym typeface="Noto Sans SC"/>
              </a:rPr>
              <a:t>Summary</a:t>
            </a:r>
            <a:endParaRPr lang="en-US" sz="1100"/>
          </a:p>
        </p:txBody>
      </p:sp>
      <p:sp>
        <p:nvSpPr>
          <p:cNvPr id="4" name="AutoShape 4"/>
          <p:cNvSpPr/>
          <p:nvPr/>
        </p:nvSpPr>
        <p:spPr>
          <a:xfrm>
            <a:off x="762000" y="1651000"/>
            <a:ext cx="10668000" cy="1143000"/>
          </a:xfrm>
          <a:prstGeom prst="roundRect">
            <a:avLst>
              <a:gd name="adj" fmla="val 0"/>
            </a:avLst>
          </a:prstGeom>
          <a:solidFill>
            <a:srgbClr val="FFFFFF">
              <a:alpha val="5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1016000" y="1778000"/>
            <a:ext cx="10160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As a revolutionary enterprise-level application development platform, WebBuilder provides an efficient, low-cost, and high-quality application development solution for enterprises through the deep integration of AI technology and the innovative XWL architecture. Compared with general AI tools, it has achieved a comprehensive breakthrough in development efficiency, matching accuracy and security, becoming the core engine for enterprise digital transformation.</a:t>
            </a:r>
            <a:endParaRPr lang="en-US" sz="1100"/>
          </a:p>
        </p:txBody>
      </p:sp>
      <p:sp>
        <p:nvSpPr>
          <p:cNvPr id="6" name="AutoShape 6"/>
          <p:cNvSpPr/>
          <p:nvPr/>
        </p:nvSpPr>
        <p:spPr>
          <a:xfrm>
            <a:off x="762000" y="3175000"/>
            <a:ext cx="3378200" cy="15875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7" name="Picture 7"/>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00" y="3365500"/>
            <a:ext cx="304800" cy="304800"/>
          </a:xfrm>
          <a:prstGeom prst="rect">
            <a:avLst/>
          </a:prstGeom>
        </p:spPr>
      </p:pic>
      <p:sp>
        <p:nvSpPr>
          <p:cNvPr id="8" name="AutoShape 8"/>
          <p:cNvSpPr/>
          <p:nvPr/>
        </p:nvSpPr>
        <p:spPr>
          <a:xfrm>
            <a:off x="1333500" y="3365500"/>
            <a:ext cx="2667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a:ea typeface="Noto Sans SC"/>
                <a:cs typeface="Noto Sans SC"/>
                <a:sym typeface="Noto Sans SC"/>
              </a:rPr>
              <a:t>Ultimate Token Efficiency</a:t>
            </a:r>
            <a:endParaRPr lang="en-US" sz="1100"/>
          </a:p>
        </p:txBody>
      </p:sp>
      <p:sp>
        <p:nvSpPr>
          <p:cNvPr id="9" name="AutoShape 9"/>
          <p:cNvSpPr/>
          <p:nvPr/>
        </p:nvSpPr>
        <p:spPr>
          <a:xfrm>
            <a:off x="952500" y="3810000"/>
            <a:ext cx="29972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475569"/>
                </a:solidFill>
                <a:latin typeface="Noto Sans SC"/>
                <a:ea typeface="Noto Sans SC"/>
                <a:cs typeface="Noto Sans SC"/>
                <a:sym typeface="Noto Sans SC"/>
              </a:rPr>
              <a:t>Effectively reducing Token consumption, greatly lowering AI usage costs, and providing enterprises with a more cost-effective development experience.</a:t>
            </a:r>
            <a:endParaRPr lang="en-US" sz="1100"/>
          </a:p>
        </p:txBody>
      </p:sp>
      <p:sp>
        <p:nvSpPr>
          <p:cNvPr id="10" name="AutoShape 10"/>
          <p:cNvSpPr/>
          <p:nvPr/>
        </p:nvSpPr>
        <p:spPr>
          <a:xfrm>
            <a:off x="4394200" y="3175000"/>
            <a:ext cx="3378200" cy="15875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1" name="Picture 11"/>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84700" y="3365500"/>
            <a:ext cx="304800" cy="304800"/>
          </a:xfrm>
          <a:prstGeom prst="rect">
            <a:avLst/>
          </a:prstGeom>
        </p:spPr>
      </p:pic>
      <p:sp>
        <p:nvSpPr>
          <p:cNvPr id="12" name="AutoShape 12"/>
          <p:cNvSpPr/>
          <p:nvPr/>
        </p:nvSpPr>
        <p:spPr>
          <a:xfrm>
            <a:off x="4965700" y="3365500"/>
            <a:ext cx="2667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a:ea typeface="Noto Sans SC"/>
                <a:cs typeface="Noto Sans SC"/>
                <a:sym typeface="Noto Sans SC"/>
              </a:rPr>
              <a:t>High Generation Accuracy</a:t>
            </a:r>
            <a:endParaRPr lang="en-US" sz="1100"/>
          </a:p>
        </p:txBody>
      </p:sp>
      <p:sp>
        <p:nvSpPr>
          <p:cNvPr id="13" name="AutoShape 13"/>
          <p:cNvSpPr/>
          <p:nvPr/>
        </p:nvSpPr>
        <p:spPr>
          <a:xfrm>
            <a:off x="4584700" y="3810000"/>
            <a:ext cx="29972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475569"/>
                </a:solidFill>
                <a:latin typeface="Noto Sans SC"/>
                <a:ea typeface="Noto Sans SC"/>
                <a:cs typeface="Noto Sans SC"/>
                <a:sym typeface="Noto Sans SC"/>
              </a:rPr>
              <a:t>Based on industry-specific knowledge reserves and deep understanding of business logic, the generated applications are highly consistent with actual business scenarios, reducing manual modification costs.</a:t>
            </a:r>
            <a:endParaRPr lang="en-US" sz="1100"/>
          </a:p>
        </p:txBody>
      </p:sp>
      <p:sp>
        <p:nvSpPr>
          <p:cNvPr id="14" name="AutoShape 14"/>
          <p:cNvSpPr/>
          <p:nvPr/>
        </p:nvSpPr>
        <p:spPr>
          <a:xfrm>
            <a:off x="8026400" y="3175000"/>
            <a:ext cx="3378200" cy="15875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5" name="Picture 1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16900" y="3365500"/>
            <a:ext cx="304800" cy="304800"/>
          </a:xfrm>
          <a:prstGeom prst="rect">
            <a:avLst/>
          </a:prstGeom>
        </p:spPr>
      </p:pic>
      <p:sp>
        <p:nvSpPr>
          <p:cNvPr id="16" name="AutoShape 16"/>
          <p:cNvSpPr/>
          <p:nvPr/>
        </p:nvSpPr>
        <p:spPr>
          <a:xfrm>
            <a:off x="8597900" y="3365500"/>
            <a:ext cx="2667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22C55E"/>
                </a:solidFill>
                <a:latin typeface="Noto Sans SC"/>
                <a:ea typeface="Noto Sans SC"/>
                <a:cs typeface="Noto Sans SC"/>
                <a:sym typeface="Noto Sans SC"/>
              </a:rPr>
              <a:t>Enterprise-Grade Security Guarantee</a:t>
            </a:r>
            <a:endParaRPr lang="en-US" sz="1100"/>
          </a:p>
        </p:txBody>
      </p:sp>
      <p:sp>
        <p:nvSpPr>
          <p:cNvPr id="17" name="AutoShape 17"/>
          <p:cNvSpPr/>
          <p:nvPr/>
        </p:nvSpPr>
        <p:spPr>
          <a:xfrm>
            <a:off x="8216900" y="3810000"/>
            <a:ext cx="29972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475569"/>
                </a:solidFill>
                <a:latin typeface="Noto Sans SC"/>
                <a:ea typeface="Noto Sans SC"/>
                <a:cs typeface="Noto Sans SC"/>
                <a:sym typeface="Noto Sans SC"/>
              </a:rPr>
              <a:t>Built-in complete security mechanism and fine-grained permission control, strictly guaranteeing data security at all levels, and escorting enterprise core business.</a:t>
            </a:r>
            <a:endParaRPr lang="en-US" sz="1100"/>
          </a:p>
        </p:txBody>
      </p:sp>
      <p:sp>
        <p:nvSpPr>
          <p:cNvPr id="18" name="AutoShape 18"/>
          <p:cNvSpPr/>
          <p:nvPr/>
        </p:nvSpPr>
        <p:spPr>
          <a:xfrm>
            <a:off x="762000" y="4953000"/>
            <a:ext cx="3378200" cy="15875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9" name="Picture 19"/>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52500" y="5143500"/>
            <a:ext cx="304800" cy="304800"/>
          </a:xfrm>
          <a:prstGeom prst="rect">
            <a:avLst/>
          </a:prstGeom>
        </p:spPr>
      </p:pic>
      <p:sp>
        <p:nvSpPr>
          <p:cNvPr id="20" name="AutoShape 20"/>
          <p:cNvSpPr/>
          <p:nvPr/>
        </p:nvSpPr>
        <p:spPr>
          <a:xfrm>
            <a:off x="1333500" y="5143500"/>
            <a:ext cx="2667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a:ea typeface="Noto Sans SC"/>
                <a:cs typeface="Noto Sans SC"/>
                <a:sym typeface="Noto Sans SC"/>
              </a:rPr>
              <a:t>Intelligent Resource Management</a:t>
            </a:r>
            <a:endParaRPr lang="en-US" sz="1100"/>
          </a:p>
        </p:txBody>
      </p:sp>
      <p:sp>
        <p:nvSpPr>
          <p:cNvPr id="21" name="AutoShape 21"/>
          <p:cNvSpPr/>
          <p:nvPr/>
        </p:nvSpPr>
        <p:spPr>
          <a:xfrm>
            <a:off x="952500" y="5588000"/>
            <a:ext cx="29972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475569"/>
                </a:solidFill>
                <a:latin typeface="Noto Sans SC"/>
                <a:ea typeface="Noto Sans SC"/>
                <a:cs typeface="Noto Sans SC"/>
                <a:sym typeface="Noto Sans SC"/>
              </a:rPr>
              <a:t>Automatically managing underlying resources such as server allocation and release, avoiding resource waste and memory leaks, and maximizing resource utilization.</a:t>
            </a:r>
            <a:endParaRPr lang="en-US" sz="1100"/>
          </a:p>
        </p:txBody>
      </p:sp>
      <p:sp>
        <p:nvSpPr>
          <p:cNvPr id="22" name="AutoShape 22"/>
          <p:cNvSpPr/>
          <p:nvPr/>
        </p:nvSpPr>
        <p:spPr>
          <a:xfrm>
            <a:off x="4394200" y="4953000"/>
            <a:ext cx="3378200" cy="15875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23" name="Picture 23"/>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584700" y="5143500"/>
            <a:ext cx="304800" cy="304800"/>
          </a:xfrm>
          <a:prstGeom prst="rect">
            <a:avLst/>
          </a:prstGeom>
        </p:spPr>
      </p:pic>
      <p:sp>
        <p:nvSpPr>
          <p:cNvPr id="24" name="AutoShape 24"/>
          <p:cNvSpPr/>
          <p:nvPr/>
        </p:nvSpPr>
        <p:spPr>
          <a:xfrm>
            <a:off x="4965700" y="5143500"/>
            <a:ext cx="2667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a:ea typeface="Noto Sans SC"/>
                <a:cs typeface="Noto Sans SC"/>
                <a:sym typeface="Noto Sans SC"/>
              </a:rPr>
              <a:t>Advanced Code Quality</a:t>
            </a:r>
            <a:endParaRPr lang="en-US" sz="1100"/>
          </a:p>
        </p:txBody>
      </p:sp>
      <p:sp>
        <p:nvSpPr>
          <p:cNvPr id="25" name="AutoShape 25"/>
          <p:cNvSpPr/>
          <p:nvPr/>
        </p:nvSpPr>
        <p:spPr>
          <a:xfrm>
            <a:off x="4584700" y="5588000"/>
            <a:ext cx="29972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475569"/>
                </a:solidFill>
                <a:latin typeface="Noto Sans SC"/>
                <a:ea typeface="Noto Sans SC"/>
                <a:cs typeface="Noto Sans SC"/>
                <a:sym typeface="Noto Sans SC"/>
              </a:rPr>
              <a:t>Generating standardized and clean code, ensuring the maintainability and scalability of the system, and reducing long-term maintenance costs.</a:t>
            </a:r>
            <a:endParaRPr lang="en-US" sz="1100"/>
          </a:p>
        </p:txBody>
      </p:sp>
      <p:sp>
        <p:nvSpPr>
          <p:cNvPr id="26" name="AutoShape 26"/>
          <p:cNvSpPr/>
          <p:nvPr/>
        </p:nvSpPr>
        <p:spPr>
          <a:xfrm>
            <a:off x="8026400" y="4953000"/>
            <a:ext cx="3378200" cy="15875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27" name="Picture 27"/>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16900" y="5143500"/>
            <a:ext cx="304800" cy="304800"/>
          </a:xfrm>
          <a:prstGeom prst="rect">
            <a:avLst/>
          </a:prstGeom>
        </p:spPr>
      </p:pic>
      <p:sp>
        <p:nvSpPr>
          <p:cNvPr id="28" name="AutoShape 28"/>
          <p:cNvSpPr/>
          <p:nvPr/>
        </p:nvSpPr>
        <p:spPr>
          <a:xfrm>
            <a:off x="8597900" y="5143500"/>
            <a:ext cx="2667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a:ea typeface="Noto Sans SC"/>
                <a:cs typeface="Noto Sans SC"/>
                <a:sym typeface="Noto Sans SC"/>
              </a:rPr>
              <a:t>Highly Flexible Customization</a:t>
            </a:r>
            <a:endParaRPr lang="en-US" sz="1100"/>
          </a:p>
        </p:txBody>
      </p:sp>
      <p:sp>
        <p:nvSpPr>
          <p:cNvPr id="29" name="AutoShape 29"/>
          <p:cNvSpPr/>
          <p:nvPr/>
        </p:nvSpPr>
        <p:spPr>
          <a:xfrm>
            <a:off x="8216900" y="5588000"/>
            <a:ext cx="29972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475569"/>
                </a:solidFill>
                <a:latin typeface="Noto Sans SC"/>
                <a:ea typeface="Noto Sans SC"/>
                <a:cs typeface="Noto Sans SC"/>
                <a:sym typeface="Noto Sans SC"/>
              </a:rPr>
              <a:t>Supporting personalized development and secondary expansion to meet the unique business needs of enterprises and quickly respond to market changes.</a:t>
            </a:r>
            <a:endParaRPr lang="en-US" sz="11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4155"/>
                </a:solidFill>
                <a:latin typeface="Noto Sans SC"/>
                <a:ea typeface="Noto Sans SC"/>
                <a:cs typeface="Noto Sans SC"/>
                <a:sym typeface="Noto Sans SC"/>
              </a:rPr>
              <a:t>Outlook</a:t>
            </a:r>
            <a:endParaRPr lang="en-US" sz="1100"/>
          </a:p>
        </p:txBody>
      </p:sp>
      <p:sp>
        <p:nvSpPr>
          <p:cNvPr id="4" name="AutoShape 4"/>
          <p:cNvSpPr/>
          <p:nvPr/>
        </p:nvSpPr>
        <p:spPr>
          <a:xfrm>
            <a:off x="762000" y="2032000"/>
            <a:ext cx="3378200" cy="3048000"/>
          </a:xfrm>
          <a:prstGeom prst="roundRect">
            <a:avLst>
              <a:gd name="adj" fmla="val 0"/>
            </a:avLst>
          </a:prstGeom>
          <a:solidFill>
            <a:srgbClr val="FFFFFF">
              <a:alpha val="5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6800" y="2336800"/>
            <a:ext cx="609600" cy="609600"/>
          </a:xfrm>
          <a:prstGeom prst="rect">
            <a:avLst/>
          </a:prstGeom>
        </p:spPr>
      </p:pic>
      <p:sp>
        <p:nvSpPr>
          <p:cNvPr id="6" name="AutoShape 6"/>
          <p:cNvSpPr/>
          <p:nvPr/>
        </p:nvSpPr>
        <p:spPr>
          <a:xfrm>
            <a:off x="1778000" y="2336800"/>
            <a:ext cx="2286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Deepen AI Capabilities</a:t>
            </a:r>
            <a:endParaRPr lang="en-US" sz="1100"/>
          </a:p>
        </p:txBody>
      </p:sp>
      <p:sp>
        <p:nvSpPr>
          <p:cNvPr id="7" name="AutoShape 7"/>
          <p:cNvSpPr/>
          <p:nvPr/>
        </p:nvSpPr>
        <p:spPr>
          <a:xfrm>
            <a:off x="1016000" y="3111500"/>
            <a:ext cx="28702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200" b="0" i="0" u="none" strike="noStrike">
                <a:solidFill>
                  <a:srgbClr val="475569"/>
                </a:solidFill>
                <a:latin typeface="Noto Sans SC"/>
                <a:ea typeface="Noto Sans SC"/>
                <a:cs typeface="Noto Sans SC"/>
                <a:sym typeface="Noto Sans SC"/>
              </a:rPr>
              <a:t>Introducing more advanced AI models to further improve the accuracy of natural language understanding and code generation, and make AI smarter and more in line with business needs.</a:t>
            </a:r>
            <a:endParaRPr lang="en-US" sz="1100"/>
          </a:p>
        </p:txBody>
      </p:sp>
      <p:sp>
        <p:nvSpPr>
          <p:cNvPr id="8" name="AutoShape 8"/>
          <p:cNvSpPr/>
          <p:nvPr/>
        </p:nvSpPr>
        <p:spPr>
          <a:xfrm>
            <a:off x="4406900" y="2032000"/>
            <a:ext cx="3378200" cy="3048000"/>
          </a:xfrm>
          <a:prstGeom prst="roundRect">
            <a:avLst>
              <a:gd name="adj" fmla="val 0"/>
            </a:avLst>
          </a:prstGeom>
          <a:solidFill>
            <a:srgbClr val="FFFFFF">
              <a:alpha val="5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11700" y="2336800"/>
            <a:ext cx="609600" cy="609600"/>
          </a:xfrm>
          <a:prstGeom prst="rect">
            <a:avLst/>
          </a:prstGeom>
        </p:spPr>
      </p:pic>
      <p:sp>
        <p:nvSpPr>
          <p:cNvPr id="10" name="AutoShape 10"/>
          <p:cNvSpPr/>
          <p:nvPr/>
        </p:nvSpPr>
        <p:spPr>
          <a:xfrm>
            <a:off x="5422900" y="2336800"/>
            <a:ext cx="2286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Expand Industry Solutions</a:t>
            </a:r>
            <a:endParaRPr lang="en-US" sz="1100"/>
          </a:p>
        </p:txBody>
      </p:sp>
      <p:sp>
        <p:nvSpPr>
          <p:cNvPr id="11" name="AutoShape 11"/>
          <p:cNvSpPr/>
          <p:nvPr/>
        </p:nvSpPr>
        <p:spPr>
          <a:xfrm>
            <a:off x="4660900" y="3111500"/>
            <a:ext cx="28702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200" b="0" i="0" u="none" strike="noStrike">
                <a:solidFill>
                  <a:srgbClr val="475569"/>
                </a:solidFill>
                <a:latin typeface="Noto Sans SC"/>
                <a:ea typeface="Noto Sans SC"/>
                <a:cs typeface="Noto Sans SC"/>
                <a:sym typeface="Noto Sans SC"/>
              </a:rPr>
              <a:t>Providing pre-built solutions and templates for more industries such as finance and education, helping enterprises achieve digital transformation faster and reducing development costs.</a:t>
            </a:r>
            <a:endParaRPr lang="en-US" sz="1100"/>
          </a:p>
        </p:txBody>
      </p:sp>
      <p:sp>
        <p:nvSpPr>
          <p:cNvPr id="12" name="AutoShape 12"/>
          <p:cNvSpPr/>
          <p:nvPr/>
        </p:nvSpPr>
        <p:spPr>
          <a:xfrm>
            <a:off x="8051800" y="2032000"/>
            <a:ext cx="3378200" cy="3048000"/>
          </a:xfrm>
          <a:prstGeom prst="roundRect">
            <a:avLst>
              <a:gd name="adj" fmla="val 0"/>
            </a:avLst>
          </a:prstGeom>
          <a:solidFill>
            <a:srgbClr val="FFFFFF">
              <a:alpha val="5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56600" y="2336800"/>
            <a:ext cx="609600" cy="609600"/>
          </a:xfrm>
          <a:prstGeom prst="rect">
            <a:avLst/>
          </a:prstGeom>
        </p:spPr>
      </p:pic>
      <p:sp>
        <p:nvSpPr>
          <p:cNvPr id="14" name="AutoShape 14"/>
          <p:cNvSpPr/>
          <p:nvPr/>
        </p:nvSpPr>
        <p:spPr>
          <a:xfrm>
            <a:off x="9067800" y="2336800"/>
            <a:ext cx="2286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Strengthen Ecological Construction</a:t>
            </a:r>
            <a:endParaRPr lang="en-US" sz="1100"/>
          </a:p>
        </p:txBody>
      </p:sp>
      <p:sp>
        <p:nvSpPr>
          <p:cNvPr id="15" name="AutoShape 15"/>
          <p:cNvSpPr/>
          <p:nvPr/>
        </p:nvSpPr>
        <p:spPr>
          <a:xfrm>
            <a:off x="8305800" y="3111500"/>
            <a:ext cx="28702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200" b="0" i="0" u="none" strike="noStrike">
                <a:solidFill>
                  <a:srgbClr val="475569"/>
                </a:solidFill>
                <a:latin typeface="Noto Sans SC"/>
                <a:ea typeface="Noto Sans SC"/>
                <a:cs typeface="Noto Sans SC"/>
                <a:sym typeface="Noto Sans SC"/>
              </a:rPr>
              <a:t>Opening up platform API interfaces, encouraging third-party developers to develop plug-ins and components for WebBuilder, and building an open and shared technology ecosystem.</a:t>
            </a:r>
            <a:endParaRPr lang="en-US" sz="1100"/>
          </a:p>
        </p:txBody>
      </p:sp>
      <p:sp>
        <p:nvSpPr>
          <p:cNvPr id="16" name="AutoShape 16"/>
          <p:cNvSpPr/>
          <p:nvPr/>
        </p:nvSpPr>
        <p:spPr>
          <a:xfrm>
            <a:off x="762000" y="5461000"/>
            <a:ext cx="10668000" cy="762000"/>
          </a:xfrm>
          <a:prstGeom prst="roundRect">
            <a:avLst>
              <a:gd name="adj" fmla="val 0"/>
            </a:avLst>
          </a:prstGeom>
          <a:solidFill>
            <a:srgbClr val="22C55E">
              <a:alpha val="10000"/>
            </a:srgbClr>
          </a:solidFill>
          <a:ln cap="flat" cmpd="sng">
            <a:solidFill>
              <a:srgbClr val="0CAC47">
                <a:alpha val="10000"/>
              </a:srgbClr>
            </a:solidFill>
            <a:prstDash val="solid"/>
            <a:round/>
          </a:ln>
        </p:spPr>
        <p:txBody>
          <a:bodyPr vert="horz" wrap="square" lIns="63500" tIns="63500" rIns="63500" bIns="63500" rtlCol="0" anchor="ctr"/>
          <a:lstStyle/>
          <a:p>
            <a:pPr algn="ctr">
              <a:defRPr/>
            </a:pPr>
            <a:endParaRPr/>
          </a:p>
        </p:txBody>
      </p:sp>
      <p:sp>
        <p:nvSpPr>
          <p:cNvPr id="17" name="AutoShape 17"/>
          <p:cNvSpPr/>
          <p:nvPr/>
        </p:nvSpPr>
        <p:spPr>
          <a:xfrm>
            <a:off x="1016000" y="5613400"/>
            <a:ext cx="10160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0" i="0" u="none" strike="noStrike">
                <a:solidFill>
                  <a:srgbClr val="334155"/>
                </a:solidFill>
                <a:latin typeface="Noto Sans SC"/>
                <a:ea typeface="Noto Sans SC"/>
                <a:cs typeface="Noto Sans SC"/>
                <a:sym typeface="Noto Sans SC"/>
              </a:rPr>
              <a:t>In the future, we will continue to keep up with the forefront of technology. WebBuilder will become the core engine of enterprise digital transformation and build a prosperous developer ecosystem.</a:t>
            </a:r>
            <a:endParaRPr lang="en-US" sz="11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cap="flat" cmpd="sng">
            <a:solidFill>
              <a:srgbClr val="000000">
                <a:alpha val="30000"/>
              </a:srgbClr>
            </a:solid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2413000"/>
            <a:ext cx="12192000" cy="1524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800" b="1" i="0" u="none" strike="noStrike">
                <a:solidFill>
                  <a:srgbClr val="FFFFFF"/>
                </a:solidFill>
                <a:latin typeface="Noto Sans SC"/>
                <a:ea typeface="Noto Sans SC"/>
                <a:cs typeface="Noto Sans SC"/>
                <a:sym typeface="Noto Sans SC"/>
              </a:rPr>
              <a:t>Thank You</a:t>
            </a:r>
            <a:endParaRPr lang="en-US" sz="1100"/>
          </a:p>
        </p:txBody>
      </p:sp>
      <p:sp>
        <p:nvSpPr>
          <p:cNvPr id="4" name="AutoShape 4"/>
          <p:cNvSpPr/>
          <p:nvPr/>
        </p:nvSpPr>
        <p:spPr>
          <a:xfrm>
            <a:off x="0" y="4191000"/>
            <a:ext cx="12192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08333"/>
              </a:lnSpc>
              <a:defRPr/>
            </a:pPr>
            <a:r>
              <a:rPr lang="en-US" sz="2000" b="0" i="0" u="none" strike="noStrike">
                <a:solidFill>
                  <a:srgbClr val="FFFFFF">
                    <a:alpha val="85098"/>
                  </a:srgbClr>
                </a:solidFill>
                <a:latin typeface="Noto Sans SC"/>
                <a:ea typeface="Noto Sans SC"/>
                <a:cs typeface="Noto Sans SC"/>
                <a:sym typeface="Noto Sans SC"/>
              </a:rPr>
              <a:t>Making Informatization Construction Simple and Beautiful</a:t>
            </a:r>
            <a:endParaRPr lang="en-US" sz="1100"/>
          </a:p>
        </p:txBody>
      </p:sp>
      <p:sp>
        <p:nvSpPr>
          <p:cNvPr id="5" name="AutoShape 5"/>
          <p:cNvSpPr/>
          <p:nvPr/>
        </p:nvSpPr>
        <p:spPr>
          <a:xfrm>
            <a:off x="0" y="5651500"/>
            <a:ext cx="12192000" cy="508000"/>
          </a:xfrm>
          <a:prstGeom prst="rect">
            <a:avLst/>
          </a:prstGeom>
          <a:noFill/>
          <a:ln w="12700" cap="flat" cmpd="sng">
            <a:noFill/>
            <a:prstDash val="solid"/>
            <a:round/>
          </a:ln>
        </p:spPr>
        <p:txBody>
          <a:bodyPr vert="horz" wrap="square" lIns="0" tIns="0" rIns="0" bIns="0" rtlCol="0" anchor="ctr" anchorCtr="0"/>
          <a:lstStyle/>
          <a:p>
            <a:pPr algn="ctr">
              <a:lnSpc>
                <a:spcPct val="125000"/>
              </a:lnSpc>
              <a:defRPr/>
            </a:pPr>
            <a:r>
              <a:rPr lang="en-US" sz="1600" b="0" i="0" u="none" strike="noStrike" dirty="0">
                <a:solidFill>
                  <a:srgbClr val="FFFFFF">
                    <a:alpha val="60000"/>
                  </a:srgbClr>
                </a:solidFill>
                <a:latin typeface="Noto Sans SC"/>
                <a:ea typeface="Noto Sans SC"/>
                <a:cs typeface="Noto Sans SC"/>
                <a:sym typeface="Noto Sans SC"/>
              </a:rPr>
              <a:t>Join Hands · Intelligent </a:t>
            </a:r>
            <a:r>
              <a:rPr lang="en-US" sz="1600" dirty="0">
                <a:solidFill>
                  <a:srgbClr val="FFFFFF">
                    <a:alpha val="60000"/>
                  </a:srgbClr>
                </a:solidFill>
                <a:latin typeface="Noto Sans SC"/>
                <a:ea typeface="Noto Sans SC"/>
                <a:sym typeface="Noto Sans SC"/>
              </a:rPr>
              <a:t>Future</a:t>
            </a:r>
            <a:r>
              <a:rPr lang="en-US" altLang="zh-CN" sz="1600" dirty="0">
                <a:solidFill>
                  <a:srgbClr val="FFFFFF">
                    <a:alpha val="60000"/>
                  </a:srgbClr>
                </a:solidFill>
                <a:latin typeface="Noto Sans SC"/>
                <a:ea typeface="Noto Sans SC"/>
                <a:sym typeface="Noto Sans SC"/>
              </a:rPr>
              <a:t> | </a:t>
            </a:r>
            <a:r>
              <a:rPr lang="en-US" altLang="zh-CN" sz="1600" dirty="0">
                <a:solidFill>
                  <a:srgbClr val="FFFFFF">
                    <a:alpha val="60000"/>
                  </a:srgbClr>
                </a:solidFill>
                <a:latin typeface="Noto Sans SC"/>
                <a:ea typeface="Noto Sans SC"/>
                <a:sym typeface="Noto Sans SC"/>
                <a:hlinkClick r:id="rId4">
                  <a:extLst>
                    <a:ext uri="{A12FA001-AC4F-418D-AE19-62706E023703}">
                      <ahyp:hlinkClr xmlns:ahyp="http://schemas.microsoft.com/office/drawing/2018/hyperlinkcolor" val="tx"/>
                    </a:ext>
                  </a:extLst>
                </a:hlinkClick>
              </a:rPr>
              <a:t>https://www.geejing.com</a:t>
            </a:r>
            <a:r>
              <a:rPr lang="en-US" altLang="zh-CN" sz="1600" dirty="0">
                <a:solidFill>
                  <a:srgbClr val="FFFFFF">
                    <a:alpha val="60000"/>
                  </a:srgbClr>
                </a:solidFill>
                <a:latin typeface="Noto Sans SC"/>
                <a:ea typeface="Noto Sans SC"/>
                <a:sym typeface="Noto Sans SC"/>
              </a:rPr>
              <a:t> | contact@geejing.com</a:t>
            </a:r>
            <a:endParaRPr lang="en-US" sz="1600" dirty="0">
              <a:solidFill>
                <a:srgbClr val="FFFFFF">
                  <a:alpha val="60000"/>
                </a:srgbClr>
              </a:solidFill>
              <a:latin typeface="Noto Sans SC"/>
              <a:ea typeface="Noto Sans S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4155"/>
                </a:solidFill>
                <a:latin typeface="Noto Sans SC"/>
                <a:ea typeface="Noto Sans SC"/>
                <a:cs typeface="Noto Sans SC"/>
                <a:sym typeface="Noto Sans SC"/>
              </a:rPr>
              <a:t>Business Objectives</a:t>
            </a:r>
            <a:endParaRPr lang="en-US" sz="1100"/>
          </a:p>
        </p:txBody>
      </p:sp>
      <p:sp>
        <p:nvSpPr>
          <p:cNvPr id="4" name="AutoShape 4"/>
          <p:cNvSpPr/>
          <p:nvPr/>
        </p:nvSpPr>
        <p:spPr>
          <a:xfrm>
            <a:off x="762000" y="1778000"/>
            <a:ext cx="10668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400" b="0" i="0" u="none" strike="noStrike">
                <a:solidFill>
                  <a:srgbClr val="334155">
                    <a:alpha val="80000"/>
                  </a:srgbClr>
                </a:solidFill>
                <a:latin typeface="Noto Sans SC"/>
                <a:ea typeface="Noto Sans SC"/>
                <a:cs typeface="Noto Sans SC"/>
                <a:sym typeface="Noto Sans SC"/>
              </a:rPr>
              <a:t>We always adhere to providing professional and ultimate products, enabling more users to enjoy the convenience brought by technological progress. Through continuous efforts to create excellent products and services, we will bring the speed of technology to every user and build a better digital life.</a:t>
            </a:r>
            <a:endParaRPr lang="en-US" sz="1100"/>
          </a:p>
        </p:txBody>
      </p:sp>
      <p:sp>
        <p:nvSpPr>
          <p:cNvPr id="5" name="AutoShape 5"/>
          <p:cNvSpPr/>
          <p:nvPr/>
        </p:nvSpPr>
        <p:spPr>
          <a:xfrm>
            <a:off x="762000" y="3556000"/>
            <a:ext cx="5207000" cy="21590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9500" y="3873500"/>
            <a:ext cx="457200" cy="457200"/>
          </a:xfrm>
          <a:prstGeom prst="rect">
            <a:avLst/>
          </a:prstGeom>
        </p:spPr>
      </p:pic>
      <p:sp>
        <p:nvSpPr>
          <p:cNvPr id="7" name="AutoShape 7"/>
          <p:cNvSpPr/>
          <p:nvPr/>
        </p:nvSpPr>
        <p:spPr>
          <a:xfrm>
            <a:off x="1651000" y="3873500"/>
            <a:ext cx="3810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a:ea typeface="Noto Sans SC"/>
                <a:cs typeface="Noto Sans SC"/>
                <a:sym typeface="Noto Sans SC"/>
              </a:rPr>
              <a:t>Product Philosophy</a:t>
            </a:r>
            <a:endParaRPr lang="en-US" sz="1100"/>
          </a:p>
        </p:txBody>
      </p:sp>
      <p:sp>
        <p:nvSpPr>
          <p:cNvPr id="8" name="AutoShape 8"/>
          <p:cNvSpPr/>
          <p:nvPr/>
        </p:nvSpPr>
        <p:spPr>
          <a:xfrm>
            <a:off x="1079500" y="4445000"/>
            <a:ext cx="4572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Adhere to the core concept of "excellence" and "professionalism", keep improving product quality, use professional technology and meticulous service to create value for users, and make every interaction a perfect experience, creating a unique brand taste.</a:t>
            </a:r>
            <a:endParaRPr lang="en-US" sz="1100"/>
          </a:p>
        </p:txBody>
      </p:sp>
      <p:sp>
        <p:nvSpPr>
          <p:cNvPr id="9" name="AutoShape 9"/>
          <p:cNvSpPr/>
          <p:nvPr/>
        </p:nvSpPr>
        <p:spPr>
          <a:xfrm>
            <a:off x="6223000" y="3556000"/>
            <a:ext cx="5207000" cy="21590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40500" y="3873500"/>
            <a:ext cx="457200" cy="457200"/>
          </a:xfrm>
          <a:prstGeom prst="rect">
            <a:avLst/>
          </a:prstGeom>
        </p:spPr>
      </p:pic>
      <p:sp>
        <p:nvSpPr>
          <p:cNvPr id="11" name="AutoShape 11"/>
          <p:cNvSpPr/>
          <p:nvPr/>
        </p:nvSpPr>
        <p:spPr>
          <a:xfrm>
            <a:off x="7112000" y="3873500"/>
            <a:ext cx="3810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a:ea typeface="Noto Sans SC"/>
                <a:cs typeface="Noto Sans SC"/>
                <a:sym typeface="Noto Sans SC"/>
              </a:rPr>
              <a:t>Core Goal</a:t>
            </a:r>
            <a:endParaRPr lang="en-US" sz="1100"/>
          </a:p>
        </p:txBody>
      </p:sp>
      <p:sp>
        <p:nvSpPr>
          <p:cNvPr id="12" name="AutoShape 12"/>
          <p:cNvSpPr/>
          <p:nvPr/>
        </p:nvSpPr>
        <p:spPr>
          <a:xfrm>
            <a:off x="6540500" y="4445000"/>
            <a:ext cx="4572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Adhere to technological innovation, break through technical boundaries, provide customers with the best product solutions, strive to become the industry benchmark, create sustainable value for customers, and achieve a win-win situation between customer needs and enterprise development.</a:t>
            </a:r>
            <a:endParaRPr lang="en-US" sz="1100"/>
          </a:p>
        </p:txBody>
      </p:sp>
      <p:sp>
        <p:nvSpPr>
          <p:cNvPr id="13" name="AutoShape 13"/>
          <p:cNvSpPr/>
          <p:nvPr/>
        </p:nvSpPr>
        <p:spPr>
          <a:xfrm>
            <a:off x="762000" y="6096000"/>
            <a:ext cx="10668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0" i="0" u="none" strike="noStrike">
                <a:solidFill>
                  <a:srgbClr val="334155">
                    <a:alpha val="60000"/>
                  </a:srgbClr>
                </a:solidFill>
                <a:latin typeface="Noto Sans SC"/>
                <a:ea typeface="Noto Sans SC"/>
                <a:cs typeface="Noto Sans SC"/>
                <a:sym typeface="Noto Sans SC"/>
              </a:rPr>
              <a:t>—— Focus on technological innovation, empower a better life ——</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4155"/>
                </a:solidFill>
                <a:latin typeface="Noto Sans SC"/>
                <a:ea typeface="Noto Sans SC"/>
                <a:cs typeface="Noto Sans SC"/>
                <a:sym typeface="Noto Sans SC"/>
              </a:rPr>
              <a:t>Customer First</a:t>
            </a:r>
            <a:endParaRPr lang="en-US" sz="1100"/>
          </a:p>
        </p:txBody>
      </p:sp>
      <p:sp>
        <p:nvSpPr>
          <p:cNvPr id="4" name="AutoShape 4"/>
          <p:cNvSpPr/>
          <p:nvPr/>
        </p:nvSpPr>
        <p:spPr>
          <a:xfrm>
            <a:off x="762000" y="1905000"/>
            <a:ext cx="10668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400" b="0" i="0" u="none" strike="noStrike">
                <a:solidFill>
                  <a:srgbClr val="475569"/>
                </a:solidFill>
                <a:latin typeface="Noto Sans SC"/>
                <a:ea typeface="Noto Sans SC"/>
                <a:cs typeface="Noto Sans SC"/>
                <a:sym typeface="Noto Sans SC"/>
              </a:rPr>
              <a:t>We always adhere to the core value of customer-centricity, respond quickly to customer needs with a sincere attitude, provide professional technical support and services, help customers improve their system construction capabilities, effectively reduce their investment and operation costs, create sustainable long-term value for customers, and ultimately achieve common growth and win-win results with customers.</a:t>
            </a:r>
            <a:endParaRPr lang="en-US" sz="1100"/>
          </a:p>
        </p:txBody>
      </p:sp>
      <p:sp>
        <p:nvSpPr>
          <p:cNvPr id="5" name="AutoShape 5"/>
          <p:cNvSpPr/>
          <p:nvPr/>
        </p:nvSpPr>
        <p:spPr>
          <a:xfrm>
            <a:off x="762000" y="3683000"/>
            <a:ext cx="5207000" cy="2159000"/>
          </a:xfrm>
          <a:prstGeom prst="roundRect">
            <a:avLst>
              <a:gd name="adj" fmla="val 0"/>
            </a:avLst>
          </a:prstGeom>
          <a:solidFill>
            <a:srgbClr val="22C55E">
              <a:alpha val="8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3937000"/>
            <a:ext cx="406400" cy="406400"/>
          </a:xfrm>
          <a:prstGeom prst="rect">
            <a:avLst/>
          </a:prstGeom>
        </p:spPr>
      </p:pic>
      <p:sp>
        <p:nvSpPr>
          <p:cNvPr id="7" name="AutoShape 7"/>
          <p:cNvSpPr/>
          <p:nvPr/>
        </p:nvSpPr>
        <p:spPr>
          <a:xfrm>
            <a:off x="1524000" y="3962400"/>
            <a:ext cx="419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Noto Sans SC"/>
                <a:ea typeface="Noto Sans SC"/>
                <a:cs typeface="Noto Sans SC"/>
                <a:sym typeface="Noto Sans SC"/>
              </a:rPr>
              <a:t>Service Tenet: Rapid Response</a:t>
            </a:r>
            <a:endParaRPr lang="en-US" sz="1100"/>
          </a:p>
        </p:txBody>
      </p:sp>
      <p:sp>
        <p:nvSpPr>
          <p:cNvPr id="8" name="AutoShape 8"/>
          <p:cNvSpPr/>
          <p:nvPr/>
        </p:nvSpPr>
        <p:spPr>
          <a:xfrm>
            <a:off x="1016000" y="4508500"/>
            <a:ext cx="4699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334155"/>
                </a:solidFill>
                <a:latin typeface="Noto Sans SC"/>
                <a:ea typeface="Noto Sans SC"/>
                <a:cs typeface="Noto Sans SC"/>
                <a:sym typeface="Noto Sans SC"/>
              </a:rPr>
              <a:t>Establish a perfect service system, respond to customer needs in a timely manner, provide professional solutions with a sincere attitude, and let customers enjoy worry-free after-sales service.</a:t>
            </a:r>
            <a:endParaRPr lang="en-US" sz="1100"/>
          </a:p>
        </p:txBody>
      </p:sp>
      <p:sp>
        <p:nvSpPr>
          <p:cNvPr id="9" name="AutoShape 9"/>
          <p:cNvSpPr/>
          <p:nvPr/>
        </p:nvSpPr>
        <p:spPr>
          <a:xfrm>
            <a:off x="6223000" y="3683000"/>
            <a:ext cx="5207000" cy="2159000"/>
          </a:xfrm>
          <a:prstGeom prst="roundRect">
            <a:avLst>
              <a:gd name="adj" fmla="val 0"/>
            </a:avLst>
          </a:prstGeom>
          <a:solidFill>
            <a:srgbClr val="22C55E">
              <a:alpha val="8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77000" y="3937000"/>
            <a:ext cx="406400" cy="406400"/>
          </a:xfrm>
          <a:prstGeom prst="rect">
            <a:avLst/>
          </a:prstGeom>
        </p:spPr>
      </p:pic>
      <p:sp>
        <p:nvSpPr>
          <p:cNvPr id="11" name="AutoShape 11"/>
          <p:cNvSpPr/>
          <p:nvPr/>
        </p:nvSpPr>
        <p:spPr>
          <a:xfrm>
            <a:off x="6985000" y="3898900"/>
            <a:ext cx="4191000" cy="508000"/>
          </a:xfrm>
          <a:prstGeom prst="rect">
            <a:avLst/>
          </a:prstGeom>
          <a:noFill/>
          <a:ln w="12700" cap="flat" cmpd="sng">
            <a:noFill/>
            <a:prstDash val="solid"/>
            <a:round/>
          </a:ln>
        </p:spPr>
        <p:txBody>
          <a:bodyPr vert="horz" wrap="square" lIns="0" tIns="0" rIns="0" bIns="0" rtlCol="0" anchor="ctr" anchorCtr="0"/>
          <a:lstStyle/>
          <a:p>
            <a:pPr marL="0" indent="0" algn="l">
              <a:lnSpc>
                <a:spcPct val="91666"/>
              </a:lnSpc>
              <a:defRPr/>
            </a:pPr>
            <a:r>
              <a:rPr lang="en-US" sz="1400" b="1" i="0" u="none" strike="noStrike">
                <a:solidFill>
                  <a:srgbClr val="22C55E"/>
                </a:solidFill>
                <a:latin typeface="Noto Sans SC"/>
                <a:ea typeface="Noto Sans SC"/>
                <a:cs typeface="Noto Sans SC"/>
                <a:sym typeface="Noto Sans SC"/>
              </a:rPr>
              <a:t>Customer Value: Cost Reduction and Efficiency Improvement</a:t>
            </a:r>
            <a:endParaRPr lang="en-US" sz="1100"/>
          </a:p>
        </p:txBody>
      </p:sp>
      <p:sp>
        <p:nvSpPr>
          <p:cNvPr id="12" name="AutoShape 12"/>
          <p:cNvSpPr/>
          <p:nvPr/>
        </p:nvSpPr>
        <p:spPr>
          <a:xfrm>
            <a:off x="6477000" y="4508500"/>
            <a:ext cx="4699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334155"/>
                </a:solidFill>
                <a:latin typeface="Noto Sans SC"/>
                <a:ea typeface="Noto Sans SC"/>
                <a:cs typeface="Noto Sans SC"/>
                <a:sym typeface="Noto Sans SC"/>
              </a:rPr>
              <a:t>Help customers reduce development costs, improve their own R&amp;D capabilities, quickly respond to market changes, realize the optimization of business processes, and achieve the dual improvement of economic benefits and operational efficiency.</a:t>
            </a:r>
            <a:endParaRPr lang="en-US" sz="1100"/>
          </a:p>
        </p:txBody>
      </p:sp>
      <p:sp>
        <p:nvSpPr>
          <p:cNvPr id="13" name="AutoShape 13"/>
          <p:cNvSpPr/>
          <p:nvPr/>
        </p:nvSpPr>
        <p:spPr>
          <a:xfrm>
            <a:off x="0" y="6032500"/>
            <a:ext cx="12192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0" i="1" u="none" strike="noStrike">
                <a:solidFill>
                  <a:srgbClr val="64748B"/>
                </a:solidFill>
                <a:latin typeface="Noto Sans SC"/>
                <a:ea typeface="Noto Sans SC"/>
                <a:cs typeface="Noto Sans SC"/>
                <a:sym typeface="Noto Sans SC"/>
              </a:rPr>
              <a:t>"Customer-oriented, value-creation-focused, and achieving customers means achieving ourselves."</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334155"/>
                </a:solidFill>
                <a:latin typeface="Noto Sans SC"/>
                <a:ea typeface="Noto Sans SC"/>
                <a:cs typeface="Noto Sans SC"/>
                <a:sym typeface="Noto Sans SC"/>
              </a:rPr>
              <a:t>Corporate Vision</a:t>
            </a:r>
            <a:endParaRPr lang="en-US" sz="1100"/>
          </a:p>
        </p:txBody>
      </p:sp>
      <p:sp>
        <p:nvSpPr>
          <p:cNvPr id="4" name="AutoShape 4"/>
          <p:cNvSpPr/>
          <p:nvPr/>
        </p:nvSpPr>
        <p:spPr>
          <a:xfrm>
            <a:off x="762000" y="2032000"/>
            <a:ext cx="10668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2000" b="1" i="0" u="none" strike="noStrike">
                <a:solidFill>
                  <a:srgbClr val="22C55E"/>
                </a:solidFill>
                <a:latin typeface="Noto Sans SC"/>
                <a:ea typeface="Noto Sans SC"/>
                <a:cs typeface="Noto Sans SC"/>
                <a:sym typeface="Noto Sans SC"/>
              </a:rPr>
              <a:t>"Striving for ultimate products to make informatization construction simple and beautiful."</a:t>
            </a:r>
            <a:endParaRPr lang="en-US" sz="1100"/>
          </a:p>
        </p:txBody>
      </p:sp>
      <p:sp>
        <p:nvSpPr>
          <p:cNvPr id="5" name="AutoShape 5"/>
          <p:cNvSpPr/>
          <p:nvPr/>
        </p:nvSpPr>
        <p:spPr>
          <a:xfrm>
            <a:off x="762000" y="4000500"/>
            <a:ext cx="5207000" cy="2222500"/>
          </a:xfrm>
          <a:prstGeom prst="roundRect">
            <a:avLst>
              <a:gd name="adj" fmla="val 0"/>
            </a:avLst>
          </a:prstGeom>
          <a:solidFill>
            <a:srgbClr val="FFFFFF">
              <a:alpha val="60000"/>
            </a:srgbClr>
          </a:solidFill>
          <a:ln w="12700" cap="flat" cmpd="sng">
            <a:solidFill>
              <a:srgbClr val="22C55E">
                <a:alpha val="4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9500" y="4254500"/>
            <a:ext cx="609600" cy="609600"/>
          </a:xfrm>
          <a:prstGeom prst="rect">
            <a:avLst/>
          </a:prstGeom>
        </p:spPr>
      </p:pic>
      <p:sp>
        <p:nvSpPr>
          <p:cNvPr id="7" name="AutoShape 7"/>
          <p:cNvSpPr/>
          <p:nvPr/>
        </p:nvSpPr>
        <p:spPr>
          <a:xfrm>
            <a:off x="1905000" y="4292600"/>
            <a:ext cx="3810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34155"/>
                </a:solidFill>
                <a:latin typeface="Noto Sans SC"/>
                <a:ea typeface="Noto Sans SC"/>
                <a:cs typeface="Noto Sans SC"/>
                <a:sym typeface="Noto Sans SC"/>
              </a:rPr>
              <a:t>Technical Pursuit</a:t>
            </a:r>
            <a:endParaRPr lang="en-US" sz="1100"/>
          </a:p>
        </p:txBody>
      </p:sp>
      <p:sp>
        <p:nvSpPr>
          <p:cNvPr id="8" name="AutoShape 8"/>
          <p:cNvSpPr/>
          <p:nvPr/>
        </p:nvSpPr>
        <p:spPr>
          <a:xfrm>
            <a:off x="1079500" y="4889500"/>
            <a:ext cx="4572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75569"/>
                </a:solidFill>
                <a:latin typeface="Noto Sans SC"/>
                <a:ea typeface="Noto Sans SC"/>
                <a:cs typeface="Noto Sans SC"/>
                <a:sym typeface="Noto Sans SC"/>
              </a:rPr>
              <a:t>Deeply cultivate core technologies, continue to innovate, empower technological upgrading with cutting-edge technology, build a reliable technical foundation for the stable operation of the enterprise, and empower the digital transformation of the industry.</a:t>
            </a:r>
            <a:endParaRPr lang="en-US" sz="1100"/>
          </a:p>
        </p:txBody>
      </p:sp>
      <p:sp>
        <p:nvSpPr>
          <p:cNvPr id="9" name="AutoShape 9"/>
          <p:cNvSpPr/>
          <p:nvPr/>
        </p:nvSpPr>
        <p:spPr>
          <a:xfrm>
            <a:off x="6223000" y="4000500"/>
            <a:ext cx="5207000" cy="2222500"/>
          </a:xfrm>
          <a:prstGeom prst="roundRect">
            <a:avLst>
              <a:gd name="adj" fmla="val 0"/>
            </a:avLst>
          </a:prstGeom>
          <a:solidFill>
            <a:srgbClr val="FFFFFF">
              <a:alpha val="60000"/>
            </a:srgbClr>
          </a:solidFill>
          <a:ln w="12700" cap="flat" cmpd="sng">
            <a:solidFill>
              <a:srgbClr val="22C55E">
                <a:alpha val="4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40500" y="4254500"/>
            <a:ext cx="609600" cy="609600"/>
          </a:xfrm>
          <a:prstGeom prst="rect">
            <a:avLst/>
          </a:prstGeom>
        </p:spPr>
      </p:pic>
      <p:sp>
        <p:nvSpPr>
          <p:cNvPr id="11" name="AutoShape 11"/>
          <p:cNvSpPr/>
          <p:nvPr/>
        </p:nvSpPr>
        <p:spPr>
          <a:xfrm>
            <a:off x="7366000" y="4292600"/>
            <a:ext cx="3810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34155"/>
                </a:solidFill>
                <a:latin typeface="Noto Sans SC"/>
                <a:ea typeface="Noto Sans SC"/>
                <a:cs typeface="Noto Sans SC"/>
                <a:sym typeface="Noto Sans SC"/>
              </a:rPr>
              <a:t>Ultimate Vision</a:t>
            </a:r>
            <a:endParaRPr lang="en-US" sz="1100"/>
          </a:p>
        </p:txBody>
      </p:sp>
      <p:sp>
        <p:nvSpPr>
          <p:cNvPr id="12" name="AutoShape 12"/>
          <p:cNvSpPr/>
          <p:nvPr/>
        </p:nvSpPr>
        <p:spPr>
          <a:xfrm>
            <a:off x="6540500" y="4889500"/>
            <a:ext cx="4572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dirty="0">
                <a:solidFill>
                  <a:srgbClr val="475569"/>
                </a:solidFill>
                <a:latin typeface="Noto Sans SC"/>
                <a:ea typeface="Noto Sans SC"/>
                <a:cs typeface="Noto Sans SC"/>
                <a:sym typeface="Noto Sans SC"/>
              </a:rPr>
              <a:t>Committed to simplifying processes and reducing complexity, making complex informatization construction easy and fast, creating a better digital future for enterprises, and realizing the unity of enterprise value and social value.</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4155"/>
                </a:solidFill>
                <a:latin typeface="Noto Sans SC"/>
                <a:ea typeface="Noto Sans SC"/>
                <a:cs typeface="Noto Sans SC"/>
                <a:sym typeface="Noto Sans SC"/>
              </a:rPr>
              <a:t>02 Product Introduction</a:t>
            </a:r>
            <a:endParaRPr lang="en-US" sz="1100"/>
          </a:p>
        </p:txBody>
      </p:sp>
      <p:sp>
        <p:nvSpPr>
          <p:cNvPr id="4" name="AutoShape 4"/>
          <p:cNvSpPr/>
          <p:nvPr/>
        </p:nvSpPr>
        <p:spPr>
          <a:xfrm>
            <a:off x="762000" y="1587500"/>
            <a:ext cx="10668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1E293B"/>
                </a:solidFill>
                <a:latin typeface="Noto Sans SC"/>
                <a:ea typeface="Noto Sans SC"/>
                <a:cs typeface="Noto Sans SC"/>
                <a:sym typeface="Noto Sans SC"/>
              </a:rPr>
              <a:t>A Revolutionary Enterprise Application Development and Runtime Platform</a:t>
            </a:r>
            <a:endParaRPr lang="en-US" sz="1100"/>
          </a:p>
        </p:txBody>
      </p:sp>
      <p:sp>
        <p:nvSpPr>
          <p:cNvPr id="5" name="AutoShape 5"/>
          <p:cNvSpPr/>
          <p:nvPr/>
        </p:nvSpPr>
        <p:spPr>
          <a:xfrm>
            <a:off x="762000" y="2794000"/>
            <a:ext cx="3302000" cy="22860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3048000"/>
            <a:ext cx="406400" cy="406400"/>
          </a:xfrm>
          <a:prstGeom prst="rect">
            <a:avLst/>
          </a:prstGeom>
        </p:spPr>
      </p:pic>
      <p:sp>
        <p:nvSpPr>
          <p:cNvPr id="7" name="AutoShape 7"/>
          <p:cNvSpPr/>
          <p:nvPr/>
        </p:nvSpPr>
        <p:spPr>
          <a:xfrm>
            <a:off x="1524000" y="3073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4155"/>
                </a:solidFill>
                <a:latin typeface="Noto Sans SC"/>
                <a:ea typeface="Noto Sans SC"/>
                <a:cs typeface="Noto Sans SC"/>
                <a:sym typeface="Noto Sans SC"/>
              </a:rPr>
              <a:t>Rapid Low-Code Development</a:t>
            </a:r>
            <a:endParaRPr lang="en-US" sz="1100"/>
          </a:p>
        </p:txBody>
      </p:sp>
      <p:sp>
        <p:nvSpPr>
          <p:cNvPr id="8" name="AutoShape 8"/>
          <p:cNvSpPr/>
          <p:nvPr/>
        </p:nvSpPr>
        <p:spPr>
          <a:xfrm>
            <a:off x="1016000" y="3683000"/>
            <a:ext cx="2794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75569"/>
                </a:solidFill>
                <a:latin typeface="Noto Sans SC"/>
                <a:ea typeface="Noto Sans SC"/>
                <a:cs typeface="Noto Sans SC"/>
                <a:sym typeface="Noto Sans SC"/>
              </a:rPr>
              <a:t>Automate tedious development processes, open up the entire link from code generation to operation and maintenance, and significantly reduce development costs.</a:t>
            </a:r>
            <a:endParaRPr lang="en-US" sz="1100"/>
          </a:p>
        </p:txBody>
      </p:sp>
      <p:sp>
        <p:nvSpPr>
          <p:cNvPr id="9" name="AutoShape 9"/>
          <p:cNvSpPr/>
          <p:nvPr/>
        </p:nvSpPr>
        <p:spPr>
          <a:xfrm>
            <a:off x="4445000" y="2794000"/>
            <a:ext cx="3302000" cy="22860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99000" y="3048000"/>
            <a:ext cx="406400" cy="406400"/>
          </a:xfrm>
          <a:prstGeom prst="rect">
            <a:avLst/>
          </a:prstGeom>
        </p:spPr>
      </p:pic>
      <p:sp>
        <p:nvSpPr>
          <p:cNvPr id="11" name="AutoShape 11"/>
          <p:cNvSpPr/>
          <p:nvPr/>
        </p:nvSpPr>
        <p:spPr>
          <a:xfrm>
            <a:off x="5207000" y="3073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4155"/>
                </a:solidFill>
                <a:latin typeface="Noto Sans SC"/>
                <a:ea typeface="Noto Sans SC"/>
                <a:cs typeface="Noto Sans SC"/>
                <a:sym typeface="Noto Sans SC"/>
              </a:rPr>
              <a:t>Enterprise-Grade Security Architecture</a:t>
            </a:r>
            <a:endParaRPr lang="en-US" sz="1100"/>
          </a:p>
        </p:txBody>
      </p:sp>
      <p:sp>
        <p:nvSpPr>
          <p:cNvPr id="12" name="AutoShape 12"/>
          <p:cNvSpPr/>
          <p:nvPr/>
        </p:nvSpPr>
        <p:spPr>
          <a:xfrm>
            <a:off x="4699000" y="3683000"/>
            <a:ext cx="2794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75569"/>
                </a:solidFill>
                <a:latin typeface="Noto Sans SC"/>
                <a:ea typeface="Noto Sans SC"/>
                <a:cs typeface="Noto Sans SC"/>
                <a:sym typeface="Noto Sans SC"/>
              </a:rPr>
              <a:t>Built-in multi-dimensional security system, supporting fine-grained permission control, ensuring data security at all levels, and escorting enterprise core business.</a:t>
            </a:r>
            <a:endParaRPr lang="en-US" sz="1100"/>
          </a:p>
        </p:txBody>
      </p:sp>
      <p:sp>
        <p:nvSpPr>
          <p:cNvPr id="13" name="AutoShape 13"/>
          <p:cNvSpPr/>
          <p:nvPr/>
        </p:nvSpPr>
        <p:spPr>
          <a:xfrm>
            <a:off x="8128000" y="2794000"/>
            <a:ext cx="3302000" cy="22860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2000" y="3048000"/>
            <a:ext cx="406400" cy="406400"/>
          </a:xfrm>
          <a:prstGeom prst="rect">
            <a:avLst/>
          </a:prstGeom>
        </p:spPr>
      </p:pic>
      <p:sp>
        <p:nvSpPr>
          <p:cNvPr id="15" name="AutoShape 15"/>
          <p:cNvSpPr/>
          <p:nvPr/>
        </p:nvSpPr>
        <p:spPr>
          <a:xfrm>
            <a:off x="8890000" y="30734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4155"/>
                </a:solidFill>
                <a:latin typeface="Noto Sans SC"/>
                <a:ea typeface="Noto Sans SC"/>
                <a:cs typeface="Noto Sans SC"/>
                <a:sym typeface="Noto Sans SC"/>
              </a:rPr>
              <a:t>High-Availability Elastic Architecture</a:t>
            </a:r>
            <a:endParaRPr lang="en-US" sz="1100"/>
          </a:p>
        </p:txBody>
      </p:sp>
      <p:sp>
        <p:nvSpPr>
          <p:cNvPr id="16" name="AutoShape 16"/>
          <p:cNvSpPr/>
          <p:nvPr/>
        </p:nvSpPr>
        <p:spPr>
          <a:xfrm>
            <a:off x="8382000" y="3683000"/>
            <a:ext cx="2794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75569"/>
                </a:solidFill>
                <a:latin typeface="Noto Sans SC"/>
                <a:ea typeface="Noto Sans SC"/>
                <a:cs typeface="Noto Sans SC"/>
                <a:sym typeface="Noto Sans SC"/>
              </a:rPr>
              <a:t>Based on a microservice-oriented architecture design, supporting flexible expansion and contraction of resources, adapting to business scenarios from small and medium-sized enterprises to large-scale enterprises.</a:t>
            </a:r>
            <a:endParaRPr lang="en-US" sz="1100"/>
          </a:p>
        </p:txBody>
      </p:sp>
      <p:sp>
        <p:nvSpPr>
          <p:cNvPr id="17" name="AutoShape 17"/>
          <p:cNvSpPr/>
          <p:nvPr/>
        </p:nvSpPr>
        <p:spPr>
          <a:xfrm>
            <a:off x="762000" y="5588000"/>
            <a:ext cx="10668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08333"/>
              </a:lnSpc>
              <a:defRPr/>
            </a:pPr>
            <a:r>
              <a:rPr lang="en-US" sz="1400" b="0" i="0" u="none" strike="noStrike">
                <a:solidFill>
                  <a:srgbClr val="334155">
                    <a:alpha val="80000"/>
                  </a:srgbClr>
                </a:solidFill>
                <a:latin typeface="Noto Sans SC"/>
                <a:ea typeface="Noto Sans SC"/>
                <a:cs typeface="Noto Sans SC"/>
                <a:sym typeface="Noto Sans SC"/>
              </a:rPr>
              <a:t>"Break down traditional development barriers, empower business innovation with technology, and build a stable, efficient, and secure digital foundation for enterprises."</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4155"/>
                </a:solidFill>
                <a:latin typeface="Noto Sans SC"/>
                <a:ea typeface="Noto Sans SC"/>
                <a:cs typeface="Noto Sans SC"/>
                <a:sym typeface="Noto Sans SC"/>
              </a:rPr>
              <a:t>What is WebBuilder?</a:t>
            </a:r>
            <a:endParaRPr lang="en-US" sz="1100"/>
          </a:p>
        </p:txBody>
      </p:sp>
      <p:sp>
        <p:nvSpPr>
          <p:cNvPr id="4" name="AutoShape 4"/>
          <p:cNvSpPr/>
          <p:nvPr/>
        </p:nvSpPr>
        <p:spPr>
          <a:xfrm>
            <a:off x="762000" y="1778000"/>
            <a:ext cx="5334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200" b="0" i="0" u="none" strike="noStrike">
                <a:solidFill>
                  <a:srgbClr val="475569"/>
                </a:solidFill>
                <a:latin typeface="Noto Sans SC"/>
                <a:ea typeface="Noto Sans SC"/>
                <a:cs typeface="Noto Sans SC"/>
                <a:sym typeface="Noto Sans SC"/>
              </a:rPr>
              <a:t>WebBuilder is an integrated development environment (IDE) based on a browser, specially designed for enterprise-level application development. It features visualized design, high-speed compilation and rapid operation, and is stable and scalable, making it very suitable for the development and operation of complex enterprise-level applications.</a:t>
            </a:r>
            <a:endParaRPr lang="en-US" sz="1100"/>
          </a:p>
        </p:txBody>
      </p:sp>
      <p:sp>
        <p:nvSpPr>
          <p:cNvPr id="5" name="AutoShape 5"/>
          <p:cNvSpPr/>
          <p:nvPr/>
        </p:nvSpPr>
        <p:spPr>
          <a:xfrm>
            <a:off x="762000" y="3428999"/>
            <a:ext cx="2540000" cy="1267691"/>
          </a:xfrm>
          <a:prstGeom prst="roundRect">
            <a:avLst>
              <a:gd name="adj" fmla="val 0"/>
            </a:avLst>
          </a:prstGeom>
          <a:solidFill>
            <a:srgbClr val="22C55E">
              <a:alpha val="1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6" name="Picture 6"/>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00" y="3619500"/>
            <a:ext cx="304800" cy="304800"/>
          </a:xfrm>
          <a:prstGeom prst="rect">
            <a:avLst/>
          </a:prstGeom>
        </p:spPr>
      </p:pic>
      <p:sp>
        <p:nvSpPr>
          <p:cNvPr id="7" name="AutoShape 7"/>
          <p:cNvSpPr/>
          <p:nvPr/>
        </p:nvSpPr>
        <p:spPr>
          <a:xfrm>
            <a:off x="1333500" y="3619500"/>
            <a:ext cx="1905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a:ea typeface="Noto Sans SC"/>
                <a:cs typeface="Noto Sans SC"/>
                <a:sym typeface="Noto Sans SC"/>
              </a:rPr>
              <a:t>Core Position</a:t>
            </a:r>
            <a:endParaRPr lang="en-US" sz="1100"/>
          </a:p>
        </p:txBody>
      </p:sp>
      <p:sp>
        <p:nvSpPr>
          <p:cNvPr id="8" name="AutoShape 8"/>
          <p:cNvSpPr/>
          <p:nvPr/>
        </p:nvSpPr>
        <p:spPr>
          <a:xfrm>
            <a:off x="952500" y="3962400"/>
            <a:ext cx="2159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334155"/>
                </a:solidFill>
                <a:latin typeface="Noto Sans SC"/>
                <a:ea typeface="Noto Sans SC"/>
                <a:cs typeface="Noto Sans SC"/>
                <a:sym typeface="Noto Sans SC"/>
              </a:rPr>
              <a:t>Enterprise-level application development and runtime platform, providing a one-stop solution.</a:t>
            </a:r>
            <a:endParaRPr lang="en-US" sz="1100"/>
          </a:p>
        </p:txBody>
      </p:sp>
      <p:sp>
        <p:nvSpPr>
          <p:cNvPr id="9" name="AutoShape 9"/>
          <p:cNvSpPr/>
          <p:nvPr/>
        </p:nvSpPr>
        <p:spPr>
          <a:xfrm>
            <a:off x="3556000" y="3429000"/>
            <a:ext cx="2540000" cy="1267690"/>
          </a:xfrm>
          <a:prstGeom prst="roundRect">
            <a:avLst>
              <a:gd name="adj" fmla="val 0"/>
            </a:avLst>
          </a:prstGeom>
          <a:solidFill>
            <a:srgbClr val="22C55E">
              <a:alpha val="1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0" name="Picture 10"/>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46500" y="3619500"/>
            <a:ext cx="304800" cy="304800"/>
          </a:xfrm>
          <a:prstGeom prst="rect">
            <a:avLst/>
          </a:prstGeom>
        </p:spPr>
      </p:pic>
      <p:sp>
        <p:nvSpPr>
          <p:cNvPr id="11" name="AutoShape 11"/>
          <p:cNvSpPr/>
          <p:nvPr/>
        </p:nvSpPr>
        <p:spPr>
          <a:xfrm>
            <a:off x="4127500" y="3619500"/>
            <a:ext cx="1905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a:ea typeface="Noto Sans SC"/>
                <a:cs typeface="Noto Sans SC"/>
                <a:sym typeface="Noto Sans SC"/>
              </a:rPr>
              <a:t>Excellent Features</a:t>
            </a:r>
            <a:endParaRPr lang="en-US" sz="1100"/>
          </a:p>
        </p:txBody>
      </p:sp>
      <p:sp>
        <p:nvSpPr>
          <p:cNvPr id="12" name="AutoShape 12"/>
          <p:cNvSpPr/>
          <p:nvPr/>
        </p:nvSpPr>
        <p:spPr>
          <a:xfrm>
            <a:off x="3746500" y="3962400"/>
            <a:ext cx="2159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334155"/>
                </a:solidFill>
                <a:latin typeface="Noto Sans SC"/>
                <a:ea typeface="Noto Sans SC"/>
                <a:cs typeface="Noto Sans SC"/>
                <a:sym typeface="Noto Sans SC"/>
              </a:rPr>
              <a:t>Powerful, comprehensive, efficient, stable and scalable, easy to develop and deploy.</a:t>
            </a:r>
            <a:endParaRPr lang="en-US" sz="1100"/>
          </a:p>
        </p:txBody>
      </p:sp>
      <p:sp>
        <p:nvSpPr>
          <p:cNvPr id="13" name="AutoShape 13"/>
          <p:cNvSpPr/>
          <p:nvPr/>
        </p:nvSpPr>
        <p:spPr>
          <a:xfrm>
            <a:off x="762000" y="4826000"/>
            <a:ext cx="2540000" cy="1206500"/>
          </a:xfrm>
          <a:prstGeom prst="roundRect">
            <a:avLst>
              <a:gd name="adj" fmla="val 0"/>
            </a:avLst>
          </a:prstGeom>
          <a:solidFill>
            <a:srgbClr val="22C55E">
              <a:alpha val="1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500" y="5016500"/>
            <a:ext cx="304800" cy="304800"/>
          </a:xfrm>
          <a:prstGeom prst="rect">
            <a:avLst/>
          </a:prstGeom>
        </p:spPr>
      </p:pic>
      <p:sp>
        <p:nvSpPr>
          <p:cNvPr id="15" name="AutoShape 15"/>
          <p:cNvSpPr/>
          <p:nvPr/>
        </p:nvSpPr>
        <p:spPr>
          <a:xfrm>
            <a:off x="1333500" y="5016500"/>
            <a:ext cx="1905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a:ea typeface="Noto Sans SC"/>
                <a:cs typeface="Noto Sans SC"/>
                <a:sym typeface="Noto Sans SC"/>
              </a:rPr>
              <a:t>Cloud IDE</a:t>
            </a:r>
            <a:endParaRPr lang="en-US" sz="1100"/>
          </a:p>
        </p:txBody>
      </p:sp>
      <p:sp>
        <p:nvSpPr>
          <p:cNvPr id="16" name="AutoShape 16"/>
          <p:cNvSpPr/>
          <p:nvPr/>
        </p:nvSpPr>
        <p:spPr>
          <a:xfrm>
            <a:off x="952500" y="5359400"/>
            <a:ext cx="2159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334155"/>
                </a:solidFill>
                <a:latin typeface="Noto Sans SC"/>
                <a:ea typeface="Noto Sans SC"/>
                <a:cs typeface="Noto Sans SC"/>
                <a:sym typeface="Noto Sans SC"/>
              </a:rPr>
              <a:t>Browser-based, accessible anytime, anywhere, no local installation required.</a:t>
            </a:r>
            <a:endParaRPr lang="en-US" sz="1100"/>
          </a:p>
        </p:txBody>
      </p:sp>
      <p:sp>
        <p:nvSpPr>
          <p:cNvPr id="17" name="AutoShape 17"/>
          <p:cNvSpPr/>
          <p:nvPr/>
        </p:nvSpPr>
        <p:spPr>
          <a:xfrm>
            <a:off x="3556000" y="4826000"/>
            <a:ext cx="2540000" cy="1206500"/>
          </a:xfrm>
          <a:prstGeom prst="roundRect">
            <a:avLst>
              <a:gd name="adj" fmla="val 0"/>
            </a:avLst>
          </a:prstGeom>
          <a:solidFill>
            <a:srgbClr val="22C55E">
              <a:alpha val="1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p>
        </p:txBody>
      </p:sp>
      <p:pic>
        <p:nvPicPr>
          <p:cNvPr id="18" name="Picture 18"/>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746500" y="5016500"/>
            <a:ext cx="304800" cy="304800"/>
          </a:xfrm>
          <a:prstGeom prst="rect">
            <a:avLst/>
          </a:prstGeom>
        </p:spPr>
      </p:pic>
      <p:sp>
        <p:nvSpPr>
          <p:cNvPr id="19" name="AutoShape 19"/>
          <p:cNvSpPr/>
          <p:nvPr/>
        </p:nvSpPr>
        <p:spPr>
          <a:xfrm>
            <a:off x="4127500" y="5016500"/>
            <a:ext cx="2032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200" b="1" i="0" u="none" strike="noStrike">
                <a:solidFill>
                  <a:srgbClr val="22C55E"/>
                </a:solidFill>
                <a:latin typeface="Noto Sans SC"/>
                <a:ea typeface="Noto Sans SC"/>
                <a:cs typeface="Noto Sans SC"/>
                <a:sym typeface="Noto Sans SC"/>
              </a:rPr>
              <a:t>Multi-Terminal Adaptation</a:t>
            </a:r>
            <a:endParaRPr lang="en-US" sz="1100"/>
          </a:p>
        </p:txBody>
      </p:sp>
      <p:sp>
        <p:nvSpPr>
          <p:cNvPr id="20" name="AutoShape 20"/>
          <p:cNvSpPr/>
          <p:nvPr/>
        </p:nvSpPr>
        <p:spPr>
          <a:xfrm>
            <a:off x="3746500" y="5359400"/>
            <a:ext cx="2159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0" i="0" u="none" strike="noStrike">
                <a:solidFill>
                  <a:srgbClr val="334155"/>
                </a:solidFill>
                <a:latin typeface="Noto Sans SC"/>
                <a:ea typeface="Noto Sans SC"/>
                <a:cs typeface="Noto Sans SC"/>
                <a:sym typeface="Noto Sans SC"/>
              </a:rPr>
              <a:t>Automatically adapts to desktops, mobile devices and enterprise application scenarios.</a:t>
            </a:r>
            <a:endParaRPr lang="en-US" sz="1100"/>
          </a:p>
        </p:txBody>
      </p:sp>
      <p:pic>
        <p:nvPicPr>
          <p:cNvPr id="21" name="Picture 21"/>
          <p:cNvPicPr>
            <a:picLocks noChangeAspect="1"/>
          </p:cNvPicPr>
          <p:nvPr/>
        </p:nvPicPr>
        <p:blipFill>
          <a:blip r:embed="rId8"/>
          <a:srcRect l="13115" r="13115"/>
          <a:stretch>
            <a:fillRect/>
          </a:stretch>
        </p:blipFill>
        <p:spPr>
          <a:xfrm>
            <a:off x="6477000" y="2286000"/>
            <a:ext cx="5080000" cy="2921000"/>
          </a:xfrm>
          <a:prstGeom prst="roundRect">
            <a:avLst>
              <a:gd name="adj" fmla="val 5217"/>
            </a:avLst>
          </a:prstGeom>
          <a:noFill/>
          <a:ln w="25400" cap="flat" cmpd="sng">
            <a:noFill/>
            <a:prstDash val="solid"/>
            <a:round/>
          </a:ln>
          <a:effectLst>
            <a:outerShdw blurRad="203200" dist="101600" dir="2700000" algn="tl" rotWithShape="0">
              <a:srgbClr val="000000">
                <a:alpha val="15000"/>
              </a:srgbClr>
            </a:outerShdw>
          </a:effectLst>
        </p:spPr>
      </p:pic>
      <p:sp>
        <p:nvSpPr>
          <p:cNvPr id="22" name="AutoShape 22"/>
          <p:cNvSpPr/>
          <p:nvPr/>
        </p:nvSpPr>
        <p:spPr>
          <a:xfrm>
            <a:off x="6477000" y="5461000"/>
            <a:ext cx="5080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0" i="0" u="none" strike="noStrike">
                <a:solidFill>
                  <a:srgbClr val="64748B"/>
                </a:solidFill>
                <a:latin typeface="Noto Sans SC"/>
                <a:ea typeface="Noto Sans SC"/>
                <a:cs typeface="Noto Sans SC"/>
                <a:sym typeface="Noto Sans SC"/>
              </a:rPr>
              <a:t>Visual development interface, making application building simple and efficient</a:t>
            </a:r>
            <a:endParaRPr lang="en-US" sz="1100"/>
          </a:p>
        </p:txBody>
      </p:sp>
    </p:spTree>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9549</Words>
  <Application>Microsoft Office PowerPoint</Application>
  <PresentationFormat>宽屏</PresentationFormat>
  <Paragraphs>551</Paragraphs>
  <Slides>46</Slides>
  <Notes>46</Notes>
  <HiddenSlides>0</HiddenSlides>
  <MMClips>0</MMClips>
  <ScaleCrop>false</ScaleCrop>
  <HeadingPairs>
    <vt:vector size="6" baseType="variant">
      <vt:variant>
        <vt:lpstr>已用的字体</vt:lpstr>
      </vt:variant>
      <vt:variant>
        <vt:i4>2</vt:i4>
      </vt:variant>
      <vt:variant>
        <vt:lpstr>主题</vt:lpstr>
      </vt:variant>
      <vt:variant>
        <vt:i4>2</vt:i4>
      </vt:variant>
      <vt:variant>
        <vt:lpstr>幻灯片标题</vt:lpstr>
      </vt:variant>
      <vt:variant>
        <vt:i4>46</vt:i4>
      </vt:variant>
    </vt:vector>
  </HeadingPairs>
  <TitlesOfParts>
    <vt:vector size="50" baseType="lpstr">
      <vt:lpstr>Noto Sans SC</vt:lpstr>
      <vt:lpstr>Arial</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杰 陈</cp:lastModifiedBy>
  <cp:revision>10</cp:revision>
  <dcterms:modified xsi:type="dcterms:W3CDTF">2026-08-25T08:57:53Z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{"Label":"1","ContentProducer":"001191110102MACQD9K64010000","ProduceID":"7677797942217035017","ReservedCode1":"","ContentPropagator":"","PropagateID":"","ReservedCode2":""}</vt:lpwstr>
  </property>
</Properties>
</file>